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theme/theme2.xml" ContentType="application/vnd.openxmlformats-officedocument.theme+xml"/>
  <Override PartName="/ppt/notesSlides/notesSlide1.xml" ContentType="application/vnd.openxmlformats-officedocument.presentationml.notesSlide+xml"/>
  <Override PartName="/ppt/notesSlides/notesSlide2.xml" ContentType="application/vnd.openxmlformats-officedocument.presentationml.notesSlide+xml"/>
  <Override PartName="/ppt/notesSlides/notesSlide3.xml" ContentType="application/vnd.openxmlformats-officedocument.presentationml.notesSlide+xml"/>
  <Override PartName="/ppt/notesSlides/notesSlide4.xml" ContentType="application/vnd.openxmlformats-officedocument.presentationml.notesSlide+xml"/>
  <Override PartName="/ppt/notesSlides/notesSlide5.xml" ContentType="application/vnd.openxmlformats-officedocument.presentationml.notesSlide+xml"/>
  <Override PartName="/ppt/notesSlides/notesSlide6.xml" ContentType="application/vnd.openxmlformats-officedocument.presentationml.notesSlide+xml"/>
  <Override PartName="/ppt/notesSlides/notesSlide7.xml" ContentType="application/vnd.openxmlformats-officedocument.presentationml.notesSlid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howSpecialPlsOnTitleSld="0" saveSubsetFonts="1">
  <p:sldMasterIdLst>
    <p:sldMasterId id="2147483648" r:id="rId1"/>
  </p:sldMasterIdLst>
  <p:notesMasterIdLst>
    <p:notesMasterId r:id="rId10"/>
  </p:notesMasterIdLst>
  <p:sldIdLst>
    <p:sldId id="256" r:id="rId2"/>
    <p:sldId id="325" r:id="rId3"/>
    <p:sldId id="327" r:id="rId4"/>
    <p:sldId id="328" r:id="rId5"/>
    <p:sldId id="329" r:id="rId6"/>
    <p:sldId id="330" r:id="rId7"/>
    <p:sldId id="331" r:id="rId8"/>
    <p:sldId id="324" r:id="rId9"/>
  </p:sldIdLst>
  <p:sldSz cx="9144000" cy="5143500" type="screen16x9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33CC"/>
    <a:srgbClr val="00AEEF"/>
    <a:srgbClr val="17375E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Средний стиль 2 -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vertBarState="maximized">
    <p:restoredLeft sz="34589" autoAdjust="0"/>
    <p:restoredTop sz="96547" autoAdjust="0"/>
  </p:normalViewPr>
  <p:slideViewPr>
    <p:cSldViewPr snapToGrid="0" showGuides="1">
      <p:cViewPr>
        <p:scale>
          <a:sx n="96" d="100"/>
          <a:sy n="96" d="100"/>
        </p:scale>
        <p:origin x="-504" y="-336"/>
      </p:cViewPr>
      <p:guideLst>
        <p:guide orient="horz" pos="3120"/>
        <p:guide orient="horz" pos="2999"/>
        <p:guide orient="horz" pos="150"/>
        <p:guide pos="189"/>
        <p:guide pos="2880"/>
        <p:guide pos="5576"/>
      </p:guideLst>
    </p:cSldViewPr>
  </p:slideViewPr>
  <p:outlineViewPr>
    <p:cViewPr>
      <p:scale>
        <a:sx n="33" d="100"/>
        <a:sy n="33" d="100"/>
      </p:scale>
      <p:origin x="0" y="0"/>
    </p:cViewPr>
  </p:outlin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notesMaster" Target="notesMasters/notesMaster1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2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хний колонтитул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3" name="Дата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69D1A316-DDF2-4716-8B37-9853DB8D8298}" type="datetimeFigureOut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4" name="Образ слайда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ru-RU" dirty="0"/>
          </a:p>
        </p:txBody>
      </p:sp>
      <p:sp>
        <p:nvSpPr>
          <p:cNvPr id="5" name="Заметки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3F784674-ED39-4E6E-97EE-FEBEC947451B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1676444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2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notesSlides/_rels/notesSlide1.xml.rels><?xml version="1.0" encoding="UTF-8" standalone="yes"?>
<Relationships xmlns="http://schemas.openxmlformats.org/package/2006/relationships"><Relationship Id="rId2" Type="http://schemas.openxmlformats.org/officeDocument/2006/relationships/slide" Target="../slides/slide2.xml"/><Relationship Id="rId1" Type="http://schemas.openxmlformats.org/officeDocument/2006/relationships/notesMaster" Target="../notesMasters/notesMaster1.xml"/></Relationships>
</file>

<file path=ppt/notesSlides/_rels/notesSlide2.xml.rels><?xml version="1.0" encoding="UTF-8" standalone="yes"?>
<Relationships xmlns="http://schemas.openxmlformats.org/package/2006/relationships"><Relationship Id="rId2" Type="http://schemas.openxmlformats.org/officeDocument/2006/relationships/slide" Target="../slides/slide3.xml"/><Relationship Id="rId1" Type="http://schemas.openxmlformats.org/officeDocument/2006/relationships/notesMaster" Target="../notesMasters/notesMaster1.xml"/></Relationships>
</file>

<file path=ppt/notesSlides/_rels/notesSlide3.xml.rels><?xml version="1.0" encoding="UTF-8" standalone="yes"?>
<Relationships xmlns="http://schemas.openxmlformats.org/package/2006/relationships"><Relationship Id="rId2" Type="http://schemas.openxmlformats.org/officeDocument/2006/relationships/slide" Target="../slides/slide4.xml"/><Relationship Id="rId1" Type="http://schemas.openxmlformats.org/officeDocument/2006/relationships/notesMaster" Target="../notesMasters/notesMaster1.xml"/></Relationships>
</file>

<file path=ppt/notesSlides/_rels/notesSlide4.xml.rels><?xml version="1.0" encoding="UTF-8" standalone="yes"?>
<Relationships xmlns="http://schemas.openxmlformats.org/package/2006/relationships"><Relationship Id="rId2" Type="http://schemas.openxmlformats.org/officeDocument/2006/relationships/slide" Target="../slides/slide5.xml"/><Relationship Id="rId1" Type="http://schemas.openxmlformats.org/officeDocument/2006/relationships/notesMaster" Target="../notesMasters/notesMaster1.xml"/></Relationships>
</file>

<file path=ppt/notesSlides/_rels/notesSlide5.xml.rels><?xml version="1.0" encoding="UTF-8" standalone="yes"?>
<Relationships xmlns="http://schemas.openxmlformats.org/package/2006/relationships"><Relationship Id="rId2" Type="http://schemas.openxmlformats.org/officeDocument/2006/relationships/slide" Target="../slides/slide6.xml"/><Relationship Id="rId1" Type="http://schemas.openxmlformats.org/officeDocument/2006/relationships/notesMaster" Target="../notesMasters/notesMaster1.xml"/></Relationships>
</file>

<file path=ppt/notesSlides/_rels/notesSlide6.xml.rels><?xml version="1.0" encoding="UTF-8" standalone="yes"?>
<Relationships xmlns="http://schemas.openxmlformats.org/package/2006/relationships"><Relationship Id="rId2" Type="http://schemas.openxmlformats.org/officeDocument/2006/relationships/slide" Target="../slides/slide7.xml"/><Relationship Id="rId1" Type="http://schemas.openxmlformats.org/officeDocument/2006/relationships/notesMaster" Target="../notesMasters/notesMaster1.xml"/></Relationships>
</file>

<file path=ppt/notesSlides/_rels/notesSlide7.xml.rels><?xml version="1.0" encoding="UTF-8" standalone="yes"?>
<Relationships xmlns="http://schemas.openxmlformats.org/package/2006/relationships"><Relationship Id="rId2" Type="http://schemas.openxmlformats.org/officeDocument/2006/relationships/slide" Target="../slides/slide8.xml"/><Relationship Id="rId1" Type="http://schemas.openxmlformats.org/officeDocument/2006/relationships/notesMaster" Target="../notesMasters/notesMaster1.xml"/></Relationships>
</file>

<file path=ppt/notesSlides/notesSlide1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2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2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3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3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4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4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5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5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6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6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7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notesSlides/notesSlide7.xml><?xml version="1.0" encoding="utf-8"?>
<p:notes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Образ слайда 1"/>
          <p:cNvSpPr>
            <a:spLocks noGrp="1" noRot="1" noChangeAspect="1"/>
          </p:cNvSpPr>
          <p:nvPr>
            <p:ph type="sldImg"/>
          </p:nvPr>
        </p:nvSpPr>
        <p:spPr/>
      </p:sp>
      <p:sp>
        <p:nvSpPr>
          <p:cNvPr id="3" name="Заметки 2"/>
          <p:cNvSpPr>
            <a:spLocks noGrp="1"/>
          </p:cNvSpPr>
          <p:nvPr>
            <p:ph type="body" idx="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0"/>
          </p:nvPr>
        </p:nvSpPr>
        <p:spPr/>
        <p:txBody>
          <a:bodyPr/>
          <a:lstStyle/>
          <a:p>
            <a:fld id="{3F784674-ED39-4E6E-97EE-FEBEC947451B}" type="slidenum">
              <a:rPr lang="ru-RU" smtClean="0"/>
              <a:pPr/>
              <a:t>8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618752012"/>
      </p:ext>
    </p:extLst>
  </p:cSld>
  <p:clrMapOvr>
    <a:masterClrMapping/>
  </p:clrMapOvr>
</p:note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1597819"/>
            <a:ext cx="7772400" cy="1102519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2914650"/>
            <a:ext cx="6400800" cy="131445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EF88CCE0-4DD8-4E1C-9943-C4C2A0FCC20E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92909917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510428A-73D3-4419-B483-E84ACFC665EF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77649532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154781"/>
            <a:ext cx="2057400" cy="3290888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154781"/>
            <a:ext cx="6019800" cy="3290888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89F8BED-9FC1-4509-8011-6BDAC3886EBD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8566331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F9888B3-E1CD-4D8C-BB4B-0DB19BE2DD8A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4281134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3305176"/>
            <a:ext cx="7772400" cy="1021556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180035"/>
            <a:ext cx="7772400" cy="1125140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F583DB0-DBAB-466C-A605-68AFAA430004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36578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sz="half" idx="1"/>
          </p:nvPr>
        </p:nvSpPr>
        <p:spPr>
          <a:xfrm>
            <a:off x="457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648200" y="900113"/>
            <a:ext cx="4038600" cy="2545556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07F26AF-C25D-460A-90FF-1CBACAAD60FB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0706776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</p:spPr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151335"/>
            <a:ext cx="4040188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Объект 3"/>
          <p:cNvSpPr>
            <a:spLocks noGrp="1"/>
          </p:cNvSpPr>
          <p:nvPr>
            <p:ph sz="half" idx="2"/>
          </p:nvPr>
        </p:nvSpPr>
        <p:spPr>
          <a:xfrm>
            <a:off x="457200" y="1631156"/>
            <a:ext cx="4040188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6" y="1151335"/>
            <a:ext cx="4041775" cy="47982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Объект 5"/>
          <p:cNvSpPr>
            <a:spLocks noGrp="1"/>
          </p:cNvSpPr>
          <p:nvPr>
            <p:ph sz="quarter" idx="4"/>
          </p:nvPr>
        </p:nvSpPr>
        <p:spPr>
          <a:xfrm>
            <a:off x="4645026" y="1631156"/>
            <a:ext cx="4041775" cy="2963466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1EFBBA93-A26F-4545-A999-7A19CC7946BC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39024938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CC4E38D-D7D8-4995-B197-7FA659CB6111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60956368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BAC9A121-53B2-4443-9B4A-1447F307F325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24015405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1" y="204787"/>
            <a:ext cx="3008313" cy="8715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3575050" y="204788"/>
            <a:ext cx="5111750" cy="438983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1" y="1076326"/>
            <a:ext cx="3008313" cy="351829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D571ED3-7854-4694-A3CA-B1A84232B2F4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410435893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3600450"/>
            <a:ext cx="5486400" cy="425054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459581"/>
            <a:ext cx="5486400" cy="30861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 dirty="0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4025503"/>
            <a:ext cx="5486400" cy="603647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0E36216-B047-4CE6-AE63-65B34DF12F11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 dirty="0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38810138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05979"/>
            <a:ext cx="8229600" cy="85725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200151"/>
            <a:ext cx="8229600" cy="3394472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AA95CC7B-B147-4AF9-ABCC-76403673E392}" type="datetime1">
              <a:rPr lang="ru-RU" smtClean="0"/>
              <a:pPr/>
              <a:t>27.11.2018</a:t>
            </a:fld>
            <a:endParaRPr lang="ru-RU" dirty="0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4767263"/>
            <a:ext cx="2895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 dirty="0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4767263"/>
            <a:ext cx="2133600" cy="273844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E0C16A60-BC42-4C76-BD74-989E8971A774}" type="slidenum">
              <a:rPr lang="ru-RU" smtClean="0"/>
              <a:pPr/>
              <a:t>‹#›</a:t>
            </a:fld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007089836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hf hdr="0" ftr="0" dt="0"/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anose="020B0604020202020204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1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2.xml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3.xml"/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4.xml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5.xml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3" Type="http://schemas.openxmlformats.org/officeDocument/2006/relationships/image" Target="../media/image2.jpeg"/><Relationship Id="rId2" Type="http://schemas.openxmlformats.org/officeDocument/2006/relationships/notesSlide" Target="../notesSlides/notesSlide6.xml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3" Type="http://schemas.openxmlformats.org/officeDocument/2006/relationships/image" Target="../media/image4.jpeg"/><Relationship Id="rId2" Type="http://schemas.openxmlformats.org/officeDocument/2006/relationships/notesSlide" Target="../notesSlides/notesSlide7.xml"/><Relationship Id="rId1" Type="http://schemas.openxmlformats.org/officeDocument/2006/relationships/slideLayout" Target="../slideLayouts/slideLayout2.xml"/><Relationship Id="rId4" Type="http://schemas.openxmlformats.org/officeDocument/2006/relationships/image" Target="../media/image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2" cstate="print">
            <a:lum/>
          </a:blip>
          <a:srcRect/>
          <a:stretch>
            <a:fillRect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Прямоугольник 1"/>
          <p:cNvSpPr/>
          <p:nvPr/>
        </p:nvSpPr>
        <p:spPr>
          <a:xfrm>
            <a:off x="4479634" y="2271071"/>
            <a:ext cx="184730" cy="923330"/>
          </a:xfrm>
          <a:prstGeom prst="rect">
            <a:avLst/>
          </a:prstGeom>
          <a:noFill/>
        </p:spPr>
        <p:txBody>
          <a:bodyPr wrap="none" lIns="91440" tIns="45720" rIns="91440" bIns="45720">
            <a:spAutoFit/>
            <a:scene3d>
              <a:camera prst="orthographicFront"/>
              <a:lightRig rig="brightRoom" dir="t"/>
            </a:scene3d>
            <a:sp3d contourW="6350" prstMaterial="plastic">
              <a:bevelT w="20320" h="20320" prst="angle"/>
              <a:contourClr>
                <a:schemeClr val="accent1">
                  <a:tint val="100000"/>
                  <a:shade val="100000"/>
                  <a:hueMod val="100000"/>
                  <a:satMod val="100000"/>
                </a:schemeClr>
              </a:contourClr>
            </a:sp3d>
          </a:bodyPr>
          <a:lstStyle/>
          <a:p>
            <a:pPr algn="ctr"/>
            <a:endParaRPr lang="ru-RU" sz="5400" b="1" cap="all" spc="0" dirty="0">
              <a:ln/>
              <a:solidFill>
                <a:schemeClr val="accent1"/>
              </a:solidFill>
              <a:effectLst>
                <a:outerShdw blurRad="19685" dist="12700" dir="5400000" algn="tl" rotWithShape="0">
                  <a:schemeClr val="accent1">
                    <a:satMod val="130000"/>
                    <a:alpha val="60000"/>
                  </a:schemeClr>
                </a:outerShdw>
                <a:reflection blurRad="10000" stA="55000" endPos="48000" dist="500" dir="5400000" sy="-100000" algn="bl" rotWithShape="0"/>
              </a:effectLst>
            </a:endParaRPr>
          </a:p>
        </p:txBody>
      </p:sp>
      <p:sp>
        <p:nvSpPr>
          <p:cNvPr id="3" name="TextBox 2"/>
          <p:cNvSpPr txBox="1"/>
          <p:nvPr/>
        </p:nvSpPr>
        <p:spPr>
          <a:xfrm>
            <a:off x="541682" y="1967946"/>
            <a:ext cx="8060634" cy="954107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Безопасный Интернет</a:t>
            </a:r>
          </a:p>
          <a:p>
            <a:pPr algn="ctr"/>
            <a:r>
              <a:rPr lang="ru-RU" sz="2800" b="1" dirty="0" smtClean="0">
                <a:solidFill>
                  <a:schemeClr val="accent1">
                    <a:lumMod val="75000"/>
                  </a:schemeClr>
                </a:solidFill>
              </a:rPr>
              <a:t>«Скорая помощь онлайн»</a:t>
            </a:r>
            <a:endParaRPr lang="ru-RU" sz="2800" dirty="0">
              <a:solidFill>
                <a:schemeClr val="accent1">
                  <a:lumMod val="75000"/>
                </a:schemeClr>
              </a:solidFill>
            </a:endParaRPr>
          </a:p>
        </p:txBody>
      </p:sp>
      <p:sp>
        <p:nvSpPr>
          <p:cNvPr id="4" name="Прямоугольник 3"/>
          <p:cNvSpPr/>
          <p:nvPr/>
        </p:nvSpPr>
        <p:spPr>
          <a:xfrm>
            <a:off x="198783" y="4022367"/>
            <a:ext cx="4154556" cy="83099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Начальник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отдела по защите прав субъектов персональных данных и надзора в сфере информационных технологий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Управления Роскомнадзора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по Дальневосточному федеральному </a:t>
            </a:r>
            <a:r>
              <a:rPr lang="ru-RU" sz="1200" b="1" dirty="0" smtClean="0">
                <a:solidFill>
                  <a:schemeClr val="accent1">
                    <a:lumMod val="50000"/>
                  </a:schemeClr>
                </a:solidFill>
              </a:rPr>
              <a:t>округу -  Ляшенко </a:t>
            </a:r>
            <a:r>
              <a:rPr lang="ru-RU" sz="1200" b="1" dirty="0">
                <a:solidFill>
                  <a:schemeClr val="accent1">
                    <a:lumMod val="50000"/>
                  </a:schemeClr>
                </a:solidFill>
              </a:rPr>
              <a:t>Олеся Викторовна</a:t>
            </a:r>
          </a:p>
        </p:txBody>
      </p:sp>
    </p:spTree>
    <p:extLst>
      <p:ext uri="{BB962C8B-B14F-4D97-AF65-F5344CB8AC3E}">
        <p14:creationId xmlns:p14="http://schemas.microsoft.com/office/powerpoint/2010/main" val="310668444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250">
        <p:circle/>
      </p:transition>
    </mc:Choice>
    <mc:Fallback xmlns="">
      <p:transition spd="slow">
        <p:circle/>
      </p:transition>
    </mc:Fallback>
  </mc:AlternateContent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2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2" name="Прямоугольник 1"/>
          <p:cNvSpPr/>
          <p:nvPr/>
        </p:nvSpPr>
        <p:spPr>
          <a:xfrm>
            <a:off x="496957" y="238720"/>
            <a:ext cx="8160025" cy="3323987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1400" b="1" dirty="0"/>
              <a:t>ИНФОРМАЦИЯ О ВСЕРОССИЙСКОЙ ЛИНИИ ПОМОЩИ «ДЕТИ ОНЛАЙН</a:t>
            </a:r>
            <a:r>
              <a:rPr lang="ru-RU" sz="1400" b="1" dirty="0" smtClean="0"/>
              <a:t>»</a:t>
            </a:r>
          </a:p>
          <a:p>
            <a:pPr algn="ctr"/>
            <a:endParaRPr lang="ru-RU" sz="1400" dirty="0"/>
          </a:p>
          <a:p>
            <a:pPr algn="ctr"/>
            <a:r>
              <a:rPr lang="ru-RU" sz="1400" dirty="0" smtClean="0"/>
              <a:t>В </a:t>
            </a:r>
            <a:r>
              <a:rPr lang="ru-RU" sz="1400" dirty="0"/>
              <a:t>2009 г. в рамках Года Безопасного Интернета в России была создана Линия помощи «Дети Онлайн» для оказания психологической и </a:t>
            </a:r>
            <a:r>
              <a:rPr lang="ru-RU" sz="1400" dirty="0" smtClean="0"/>
              <a:t>информационной </a:t>
            </a:r>
            <a:r>
              <a:rPr lang="ru-RU" sz="1400" dirty="0"/>
              <a:t>поддержки детям и подросткам.</a:t>
            </a:r>
          </a:p>
          <a:p>
            <a:pPr algn="ctr"/>
            <a:r>
              <a:rPr lang="ru-RU" sz="1400" dirty="0"/>
              <a:t>Линия помощи «Дети Онлайн» — это служба телефонного и онлайн-консультирования по вопросам безопасного </a:t>
            </a:r>
            <a:r>
              <a:rPr lang="ru-RU" sz="1400" dirty="0" smtClean="0"/>
              <a:t>использования </a:t>
            </a:r>
            <a:r>
              <a:rPr lang="ru-RU" sz="1400" dirty="0"/>
              <a:t>интернета и мобильной связи для детей, подростков, родителей и работников образовательных учреждений.</a:t>
            </a:r>
          </a:p>
          <a:p>
            <a:pPr algn="ctr"/>
            <a:r>
              <a:rPr lang="ru-RU" sz="1400" dirty="0"/>
              <a:t>На Линии помощи работают профессиональные психологи-эксперты Фонда Развития Интернет и факультета психологии МГУ имени М.В. Ломоносова.</a:t>
            </a:r>
          </a:p>
          <a:p>
            <a:pPr algn="ctr"/>
            <a:r>
              <a:rPr lang="ru-RU" sz="1400" dirty="0"/>
              <a:t>Обратиться на Линию помощи можно как по телефону, так и по электронной почте или в онлайн-чате.</a:t>
            </a:r>
          </a:p>
          <a:p>
            <a:pPr algn="ctr"/>
            <a:r>
              <a:rPr lang="ru-RU" sz="1400" dirty="0"/>
              <a:t>Часы работы: с 9 до 18 часов в будние дни (перерыв с 13 до 14 часов), звонок по России бесплатный.</a:t>
            </a:r>
          </a:p>
          <a:p>
            <a:pPr algn="ctr"/>
            <a:r>
              <a:rPr lang="ru-RU" sz="1400" b="1" dirty="0"/>
              <a:t>Телефон: 8-800-25-000-15.</a:t>
            </a:r>
          </a:p>
          <a:p>
            <a:pPr algn="ctr"/>
            <a:r>
              <a:rPr lang="ru-RU" sz="1400" dirty="0"/>
              <a:t>Электронная почта: helpline@detionline.com</a:t>
            </a:r>
          </a:p>
          <a:p>
            <a:pPr algn="ctr"/>
            <a:r>
              <a:rPr lang="ru-RU" sz="1400" dirty="0"/>
              <a:t>Онлайн-чат: http://detionline.com/</a:t>
            </a:r>
          </a:p>
          <a:p>
            <a:pPr algn="ctr"/>
            <a:r>
              <a:rPr lang="ru-RU" sz="1400" b="1" dirty="0" smtClean="0"/>
              <a:t>Все обращения на Линию полностью анонимны и конфиденциальны.</a:t>
            </a:r>
            <a:endParaRPr lang="ru-RU" sz="1400" b="1" dirty="0"/>
          </a:p>
        </p:txBody>
      </p:sp>
      <p:pic>
        <p:nvPicPr>
          <p:cNvPr id="1027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586" y="4077144"/>
            <a:ext cx="1469335" cy="57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5594396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3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3416320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Пример № 1</a:t>
            </a:r>
          </a:p>
          <a:p>
            <a:pPr algn="just"/>
            <a:r>
              <a:rPr lang="ru-RU" dirty="0"/>
              <a:t>Добрый день! Меня зовут Марина, мне 14 лет. Недавно кто-то взломал мой аккаунт в </a:t>
            </a:r>
            <a:r>
              <a:rPr lang="ru-RU" dirty="0" err="1"/>
              <a:t>ВКонтакте</a:t>
            </a:r>
            <a:r>
              <a:rPr lang="ru-RU" dirty="0"/>
              <a:t> и стал размещать на моей стене неприличные изображения. А еще оскорблять от моего имени друзей в </a:t>
            </a:r>
            <a:r>
              <a:rPr lang="ru-RU" dirty="0" err="1"/>
              <a:t>комментах</a:t>
            </a:r>
            <a:r>
              <a:rPr lang="ru-RU" dirty="0"/>
              <a:t> и в </a:t>
            </a:r>
            <a:r>
              <a:rPr lang="ru-RU" dirty="0" err="1"/>
              <a:t>личке</a:t>
            </a:r>
            <a:r>
              <a:rPr lang="ru-RU" dirty="0"/>
              <a:t>. Обо всем я узнала от подруги, так как на даче, где я была, не было интернета. Я восстановила доступ к аккаунту и поменяла пароль, но было уже поздно. Многие удалили меня из друзей и добавили в «черный список», а кое-кто даже перестал со мной разгова­ривать. Я несколько лет вела эту страницу, у меня была почти тысяча подписчиков, а теперь все пропало. Подскажите, как мне поступить? Как вернуть доверие подписчиков?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155741489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4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40307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286232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</a:p>
          <a:p>
            <a:pPr algn="just"/>
            <a:r>
              <a:rPr lang="ru-RU" b="1" dirty="0"/>
              <a:t>Пример № 2</a:t>
            </a:r>
            <a:endParaRPr lang="ru-RU" dirty="0"/>
          </a:p>
          <a:p>
            <a:pPr algn="just"/>
            <a:r>
              <a:rPr lang="ru-RU" dirty="0"/>
              <a:t>Доброго времени суток! Я Артем, учусь в 9-м классе. Однажды на уроке информатики я зашел в свой аккаунт в социальной сети и забыл выйти. Через неделю один из моих одноклассников создал паблик, в которой он выкладывает скриншоты моей личной переписки с друзьями и гадкие комментарии к ним. Там нет ничего такого, но это все равно неприятно. Надо мной все смеются. Я и раньше не был самым популярным в классе, а теперь стал настоящим изгоем. Что мне делать? Можно ли удалить этот паблик? Как наказать одноклассника?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962772579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5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3139321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b="1" dirty="0" smtClean="0"/>
              <a:t>Пример </a:t>
            </a:r>
            <a:r>
              <a:rPr lang="ru-RU" b="1" dirty="0"/>
              <a:t>№ 3</a:t>
            </a:r>
            <a:endParaRPr lang="ru-RU" dirty="0"/>
          </a:p>
          <a:p>
            <a:pPr algn="just"/>
            <a:r>
              <a:rPr lang="ru-RU" dirty="0"/>
              <a:t>Здравствуйте! Меня зовут Настя, мне 15 лет. Недавно я познакомилась с парнем в социальной сети. Он был знако­мым моей подруги и показался мне интересным. Мы стали общаться, оказалось, что у нас много общего. Мы расска­зывали друг другу о себе, о том, где учимся, путешествуем. Вообще-то я скрытная, и профиль у меня только для друзей, но с ним я, кажется, позволила себе лишнего. Однажды он предложил встретиться. Я немного испугалась и отказала ему. Он сказал, что знает, где я учусь и где живу, обещал подстеречь по дороге из школы домой. Я не знаю, правда это, или он меня просто запугивает. Мне действительно страшно. Теперь одна, без подруги, я в школу не хожу. Подскажите, как мне быть?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778812704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6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685800" y="998634"/>
            <a:ext cx="7682948" cy="2585323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dirty="0"/>
              <a:t> </a:t>
            </a:r>
            <a:r>
              <a:rPr lang="ru-RU" b="1" dirty="0"/>
              <a:t>Пример № 4</a:t>
            </a:r>
            <a:endParaRPr lang="ru-RU" dirty="0"/>
          </a:p>
          <a:p>
            <a:pPr algn="just"/>
            <a:r>
              <a:rPr lang="ru-RU" dirty="0"/>
              <a:t>Добрый день! Меня зовут Егор, мне 12 лет. Я тут увидел в интернете рекламу новой игры </a:t>
            </a:r>
            <a:r>
              <a:rPr lang="en-US" dirty="0"/>
              <a:t>Dragons</a:t>
            </a:r>
            <a:r>
              <a:rPr lang="ru-RU" dirty="0"/>
              <a:t>&amp;</a:t>
            </a:r>
            <a:r>
              <a:rPr lang="en-US" dirty="0"/>
              <a:t>Unicorns</a:t>
            </a:r>
            <a:r>
              <a:rPr lang="ru-RU" dirty="0"/>
              <a:t>. Для того чтобы в нее поиграть, нужно было зарегистрироваться на сайте и указать номер мобильного, что я и сделал. В резуль­тате игра мне совсем не понравилась, и я быстро забыл про нее. А через несколько дней мне на телефон стали приходить СМС-</a:t>
            </a:r>
            <a:r>
              <a:rPr lang="ru-RU" dirty="0" err="1"/>
              <a:t>ки</a:t>
            </a:r>
            <a:r>
              <a:rPr lang="ru-RU" dirty="0"/>
              <a:t> с рекламой с разных номеров. Я удалил свой аккаунт на сайте игры, но это не помогло, СМС-</a:t>
            </a:r>
            <a:r>
              <a:rPr lang="ru-RU" dirty="0" err="1"/>
              <a:t>ки</a:t>
            </a:r>
            <a:r>
              <a:rPr lang="ru-RU" dirty="0"/>
              <a:t> продолжают при­ходить. Подскажите, как от них избавиться?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271861422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7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11406" y="-1"/>
            <a:ext cx="9155406" cy="5143499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352591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238539" y="998634"/>
            <a:ext cx="8587409" cy="3693319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just"/>
            <a:r>
              <a:rPr lang="ru-RU" dirty="0"/>
              <a:t> </a:t>
            </a:r>
            <a:r>
              <a:rPr lang="ru-RU" b="1" dirty="0"/>
              <a:t>Пример № 5</a:t>
            </a:r>
            <a:endParaRPr lang="ru-RU" dirty="0"/>
          </a:p>
          <a:p>
            <a:pPr algn="just"/>
            <a:r>
              <a:rPr lang="ru-RU" dirty="0"/>
              <a:t>Добрый день, меня зовут Лена! Мне 15 лет. Меня обма­нула моя «подруга» из социальной сети. Мы общались больше года. Познакомились в </a:t>
            </a:r>
            <a:r>
              <a:rPr lang="ru-RU" dirty="0" err="1"/>
              <a:t>паблике</a:t>
            </a:r>
            <a:r>
              <a:rPr lang="ru-RU" dirty="0"/>
              <a:t> про ролевые игры. Я говорила ей, что мечтаю приобрести последний сет игры </a:t>
            </a:r>
            <a:r>
              <a:rPr lang="en-US" dirty="0"/>
              <a:t>Dungeons</a:t>
            </a:r>
            <a:r>
              <a:rPr lang="ru-RU" dirty="0"/>
              <a:t>&amp;</a:t>
            </a:r>
            <a:r>
              <a:rPr lang="en-US" dirty="0"/>
              <a:t>Dragons</a:t>
            </a:r>
            <a:r>
              <a:rPr lang="ru-RU" dirty="0"/>
              <a:t>, но у нас он не продается. Заказать по интернету я не могу. У меня нет банковской карты, а родители свою не дают. Подруга предложила мне помочь купить сет. Она уже студентка, и у нее есть карта. Она предложила мне перевести ей деньги на Яндекс-Кошелек и обещала сделать заказ с доставкой на мой адрес. Я с радостью согласилась и перевела ей деньги. Прошел месяц, а посылка не приходила. Когда я спрашивала ее об этом, она отвечала, что нужно подо­ждать. Потом она стала появляться в сети все реже и реже, пока совсем не пропала. Совершенно случайно я узнала, что она обманула еще несколько человек аналогичным способом. Подскажите, можно ли что-то сделать? Вернуть деньги или наказать эту мошенницу?</a:t>
            </a:r>
          </a:p>
        </p:txBody>
      </p:sp>
      <p:sp>
        <p:nvSpPr>
          <p:cNvPr id="6" name="Прямоугольник 5"/>
          <p:cNvSpPr/>
          <p:nvPr/>
        </p:nvSpPr>
        <p:spPr>
          <a:xfrm>
            <a:off x="849796" y="352303"/>
            <a:ext cx="6992178" cy="36933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b="1" dirty="0">
                <a:solidFill>
                  <a:srgbClr val="0070C0"/>
                </a:solidFill>
              </a:rPr>
              <a:t>ПРИМЕРЫ ОБРАЩЕНИЙ НА ЛИНИЮ ПОМОЩИ «ДЕТИ ОНЛАЙН»</a:t>
            </a:r>
            <a:endParaRPr lang="ru-RU" dirty="0">
              <a:solidFill>
                <a:srgbClr val="0070C0"/>
              </a:solidFill>
            </a:endParaRPr>
          </a:p>
        </p:txBody>
      </p:sp>
    </p:spTree>
    <p:extLst>
      <p:ext uri="{BB962C8B-B14F-4D97-AF65-F5344CB8AC3E}">
        <p14:creationId xmlns:p14="http://schemas.microsoft.com/office/powerpoint/2010/main" val="3650245015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E0C16A60-BC42-4C76-BD74-989E8971A774}" type="slidenum">
              <a:rPr lang="ru-RU" smtClean="0"/>
              <a:pPr/>
              <a:t>8</a:t>
            </a:fld>
            <a:endParaRPr lang="ru-RU" dirty="0"/>
          </a:p>
        </p:txBody>
      </p:sp>
      <p:pic>
        <p:nvPicPr>
          <p:cNvPr id="5" name="Рисунок 4"/>
          <p:cNvPicPr>
            <a:picLocks noChangeAspect="1"/>
          </p:cNvPicPr>
          <p:nvPr/>
        </p:nvPicPr>
        <p:blipFill>
          <a:blip r:embed="rId3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-3124" y="0"/>
            <a:ext cx="9140307" cy="5143500"/>
          </a:xfrm>
          <a:prstGeom prst="rect">
            <a:avLst/>
          </a:prstGeom>
        </p:spPr>
      </p:pic>
      <p:sp>
        <p:nvSpPr>
          <p:cNvPr id="7" name="Прямоугольник 6"/>
          <p:cNvSpPr/>
          <p:nvPr/>
        </p:nvSpPr>
        <p:spPr>
          <a:xfrm>
            <a:off x="308113" y="283017"/>
            <a:ext cx="8517835" cy="1938992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  <a:p>
            <a:pPr lvl="0" indent="450850" algn="just" fontAlgn="base">
              <a:spcBef>
                <a:spcPct val="0"/>
              </a:spcBef>
              <a:spcAft>
                <a:spcPct val="0"/>
              </a:spcAft>
            </a:pPr>
            <a:endParaRPr lang="ru-RU" sz="1400" b="1" dirty="0" smtClean="0">
              <a:latin typeface="Arial" pitchFamily="34" charset="0"/>
              <a:ea typeface="Times New Roman" pitchFamily="18" charset="0"/>
              <a:cs typeface="Arial" pitchFamily="34" charset="0"/>
            </a:endParaRPr>
          </a:p>
        </p:txBody>
      </p:sp>
      <p:sp>
        <p:nvSpPr>
          <p:cNvPr id="3" name="Прямоугольник 2"/>
          <p:cNvSpPr/>
          <p:nvPr/>
        </p:nvSpPr>
        <p:spPr>
          <a:xfrm>
            <a:off x="1152938" y="455437"/>
            <a:ext cx="6669157" cy="2554545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pPr algn="ctr"/>
            <a:r>
              <a:rPr lang="ru-RU" sz="2000" dirty="0"/>
              <a:t>Обратиться на Линию помощи можно как по телефону, так и по электронной почте или в </a:t>
            </a:r>
            <a:r>
              <a:rPr lang="ru-RU" sz="2000" dirty="0" smtClean="0"/>
              <a:t>онлайн-чате</a:t>
            </a:r>
            <a:endParaRPr lang="ru-RU" sz="2000" dirty="0"/>
          </a:p>
          <a:p>
            <a:pPr algn="ctr"/>
            <a:r>
              <a:rPr lang="ru-RU" sz="2000" dirty="0" smtClean="0"/>
              <a:t>звонок </a:t>
            </a:r>
            <a:r>
              <a:rPr lang="ru-RU" sz="2000" dirty="0"/>
              <a:t>по России </a:t>
            </a:r>
            <a:r>
              <a:rPr lang="ru-RU" sz="2000" dirty="0" smtClean="0"/>
              <a:t>бесплатный</a:t>
            </a:r>
            <a:endParaRPr lang="ru-RU" sz="2000" dirty="0"/>
          </a:p>
          <a:p>
            <a:pPr algn="ctr"/>
            <a:r>
              <a:rPr lang="ru-RU" sz="2000" b="1" dirty="0"/>
              <a:t>Телефон: 8-800-25-000-15.</a:t>
            </a:r>
          </a:p>
          <a:p>
            <a:pPr algn="ctr"/>
            <a:r>
              <a:rPr lang="ru-RU" sz="2000" dirty="0"/>
              <a:t>Электронная почта: helpline@detionline.com</a:t>
            </a:r>
          </a:p>
          <a:p>
            <a:pPr algn="ctr"/>
            <a:r>
              <a:rPr lang="ru-RU" sz="2000" dirty="0"/>
              <a:t>Онлайн-чат: http://detionline.com/</a:t>
            </a:r>
          </a:p>
          <a:p>
            <a:pPr algn="ctr"/>
            <a:r>
              <a:rPr lang="ru-RU" sz="2000" b="1" dirty="0"/>
              <a:t>Все обращения на Линию полностью анонимны и конфиденциальны.</a:t>
            </a:r>
          </a:p>
        </p:txBody>
      </p:sp>
      <p:pic>
        <p:nvPicPr>
          <p:cNvPr id="8" name="Picture 3"/>
          <p:cNvPicPr>
            <a:picLocks noChangeAspect="1" noChangeArrowheads="1"/>
          </p:cNvPicPr>
          <p:nvPr/>
        </p:nvPicPr>
        <p:blipFill>
          <a:blip r:embed="rId4">
            <a:duotone>
              <a:schemeClr val="accent2">
                <a:shade val="45000"/>
                <a:satMod val="135000"/>
              </a:schemeClr>
              <a:prstClr val="white"/>
            </a:duotone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768585" y="3789959"/>
            <a:ext cx="1469335" cy="5743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</p:pic>
    </p:spTree>
    <p:extLst>
      <p:ext uri="{BB962C8B-B14F-4D97-AF65-F5344CB8AC3E}">
        <p14:creationId xmlns:p14="http://schemas.microsoft.com/office/powerpoint/2010/main" val="675985501"/>
      </p:ext>
    </p:extLst>
  </p:cSld>
  <p:clrMapOvr>
    <a:masterClrMapping/>
  </p:clrMapOvr>
  <mc:AlternateContent xmlns:mc="http://schemas.openxmlformats.org/markup-compatibility/2006" xmlns:p14="http://schemas.microsoft.com/office/powerpoint/2010/main">
    <mc:Choice Requires="p14">
      <p:transition spd="slow" p14:dur="1600">
        <p14:conveyor dir="l"/>
      </p:transition>
    </mc:Choice>
    <mc:Fallback xmlns="">
      <p:transition spd="slow">
        <p:fade/>
      </p:transition>
    </mc:Fallback>
  </mc:AlternateContent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ppt/theme/theme2.xml><?xml version="1.0" encoding="utf-8"?>
<a:theme xmlns:a="http://schemas.openxmlformats.org/drawingml/2006/main" name="Тема Office">
  <a:themeElements>
    <a:clrScheme name="Стандартная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2862</TotalTime>
  <Words>286</Words>
  <Application>Microsoft Office PowerPoint</Application>
  <PresentationFormat>Экран (16:9)</PresentationFormat>
  <Paragraphs>93</Paragraphs>
  <Slides>8</Slides>
  <Notes>7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8</vt:i4>
      </vt:variant>
    </vt:vector>
  </HeadingPairs>
  <TitlesOfParts>
    <vt:vector size="9" baseType="lpstr">
      <vt:lpstr>Тема Office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Назарова Е.М</dc:creator>
  <cp:lastModifiedBy>Роскомнадзор</cp:lastModifiedBy>
  <cp:revision>316</cp:revision>
  <dcterms:created xsi:type="dcterms:W3CDTF">2015-01-29T07:54:40Z</dcterms:created>
  <dcterms:modified xsi:type="dcterms:W3CDTF">2018-11-27T07:53:25Z</dcterms:modified>
</cp:coreProperties>
</file>