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patitu.net/profilaktika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549275"/>
            <a:ext cx="8458200" cy="172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Гепатиты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Друг\Desktop\5 семестр\патфиза\Новая папка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76289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руг\Desktop\5 семестр\патфиза\Новая папка\250-Hepatit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25530"/>
          <a:stretch/>
        </p:blipFill>
        <p:spPr bwMode="auto">
          <a:xfrm>
            <a:off x="2987824" y="4509120"/>
            <a:ext cx="3245346" cy="197787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r>
              <a:rPr lang="ru-RU" dirty="0" smtClean="0"/>
              <a:t>                   ЭКСПРЕСС -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396044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Существуют экспресс - тесты, позволяющие проводить обследования на гепатит B и С как в лабораторных, так и в домашних условиях с помощью тест - полосок. 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Иммунохроматографический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экспресс-тест, выявляющий антитела к гепатиту B и С, — надёжное и безопасное средство, способное за 10—15 минут диагностировать наличие или отсутствие заболевания. Материалом для исследования служит кровь из пальца руки. В случае определения заболевания на индикаторе теста появляется 2 фиолетовые полоски. Отрицательный результат — одна полоска в контрольной зоне. Одна полоска в тестовой зоне или их полное отсутствие говорит о том, что анализ необходимо сделать повторно и с новым индикатором.</a:t>
            </a:r>
          </a:p>
          <a:p>
            <a:endParaRPr lang="ru-RU" dirty="0"/>
          </a:p>
        </p:txBody>
      </p:sp>
      <p:pic>
        <p:nvPicPr>
          <p:cNvPr id="4" name="Picture 2" descr="C:\Users\IBuhvalova.HIV\Desktop\ad1e526a25126e06aa5443f4fa1c66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4320480" cy="2132856"/>
          </a:xfrm>
          <a:prstGeom prst="rect">
            <a:avLst/>
          </a:prstGeom>
          <a:noFill/>
        </p:spPr>
      </p:pic>
      <p:pic>
        <p:nvPicPr>
          <p:cNvPr id="5" name="Picture 3" descr="C:\Users\IBuhvalova.HIV\Desktop\ef85ee9d0ec4bbbfa50b27d63b00ea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4176464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                    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Чтобы уберечься от заражения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гепатитами</a:t>
            </a:r>
            <a:r>
              <a:rPr lang="ru-RU" dirty="0" smtClean="0"/>
              <a:t>, необходимо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соблюдать несложные правила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 Не следует употреблять некипяченую воду, всегда мыть фрукты и овощи, не пренебрегать термической обработкой продуктов. Так можно предотвратить заражение гепатитом А.</a:t>
            </a:r>
          </a:p>
          <a:p>
            <a:pPr algn="ctr"/>
            <a:r>
              <a:rPr lang="ru-RU" dirty="0" smtClean="0"/>
              <a:t>В целом, необходимо избегать контакта с биологическим жидкостями других людей. Для предохранения от гепатитов В и С  - в первую очередь с кровью. В микроскопических количествах кровь может остаться на бритвах, зубных щетках, ножницах для ногтей. Не стоит делить эти предметы с другими людьми. Нельзя делать пирсинг и татуировки нестерильными приборами. Необходимо принимать меры предосторожности в половых контактах.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457200"/>
            <a:ext cx="9001000" cy="3835896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4" name="Picture 3" descr="C:\Users\Друг\Desktop\5 семестр\патфиза\Новая папка\1327957725_540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572000" cy="36480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6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0"/>
            <a:ext cx="32403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Гепатит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— воспалительное заболевание клеток печени, как правило вирусного происхождения.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ВОЗ признает гепатит как опасное заболевание. </a:t>
            </a:r>
            <a:endParaRPr lang="ru-RU" sz="2800" b="1" dirty="0"/>
          </a:p>
        </p:txBody>
      </p:sp>
      <p:pic>
        <p:nvPicPr>
          <p:cNvPr id="6" name="Picture 2" descr="C:\Users\Друг\Desktop\5 семестр\патфиза\Новая папка\Гепатит-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66725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b="1" dirty="0" smtClean="0"/>
              <a:t>Этиология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91600" cy="5472608"/>
          </a:xfrm>
        </p:spPr>
        <p:txBody>
          <a:bodyPr>
            <a:normAutofit fontScale="85000" lnSpcReduction="10000"/>
          </a:bodyPr>
          <a:lstStyle/>
          <a:p>
            <a:pPr marL="270510" marR="74930" indent="450215">
              <a:spcAft>
                <a:spcPts val="6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Первичный гепатит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вызывается вирусами А, В, С, Д. </a:t>
            </a:r>
          </a:p>
          <a:p>
            <a:pPr marL="270510" marR="74930" indent="450215">
              <a:spcAft>
                <a:spcPts val="6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Вторичный гепатит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возникает при: </a:t>
            </a:r>
          </a:p>
          <a:p>
            <a:pPr marL="556260" marR="7493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многих инфекционных заболеваниях (которые вызывают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герпесвирусы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, возбудитель желтой лихорадки, брюшного тифа, дизентерии, туберкулеза,  малярии,  а также сепсис и т.д.)., </a:t>
            </a:r>
          </a:p>
          <a:p>
            <a:pPr marL="556260" marR="7493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экзогенных (алкоголь) и эндогенных интоксикациях (тиреотоксикоз,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гепатотоксичные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яды: производные хлора, бензола, свинца, мышьяк, фосфор, ртуть, марганец), </a:t>
            </a:r>
          </a:p>
          <a:p>
            <a:pPr marL="556260" marR="7493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поражениях желудочно-кишечного тракта,</a:t>
            </a:r>
          </a:p>
          <a:p>
            <a:pPr marL="556260" marR="7493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системных заболеваний соединительной ткани и т. 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ПУТИ ПЕРЕДАЧИ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882949"/>
          </a:xfrm>
        </p:spPr>
        <p:txBody>
          <a:bodyPr>
            <a:normAutofit fontScale="55000" lnSpcReduction="20000"/>
          </a:bodyPr>
          <a:lstStyle/>
          <a:p>
            <a:pPr marR="75565" lvl="0">
              <a:lnSpc>
                <a:spcPct val="150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гепатитов B, C, D, G - внутриутробный, парентеральное инфицирование (при гемотрансфузиях, гемодиализе, инъекциях, оперативном или стоматологическом лечении в течение последних 6 месяцев), а также половые и тесные бытовые контакты </a:t>
            </a:r>
          </a:p>
          <a:p>
            <a:pPr marR="74930" lvl="0">
              <a:lnSpc>
                <a:spcPct val="150000"/>
              </a:lnSpc>
              <a:spcAft>
                <a:spcPts val="600"/>
              </a:spcAft>
              <a:buFont typeface="Symbol"/>
              <a:buChar char="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гепатиты A и E - 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энтеральным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(фекально-оральным) путём через воду, пищу, грязные руки, хотя не исключена возможность воздушно-капельной передачи.</a:t>
            </a:r>
          </a:p>
          <a:p>
            <a:endParaRPr lang="ru-RU" dirty="0"/>
          </a:p>
        </p:txBody>
      </p:sp>
      <p:pic>
        <p:nvPicPr>
          <p:cNvPr id="4" name="Picture 3" descr="C:\Users\Друг\Desktop\5 семестр\патфиза\Новая папка\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312368" cy="27809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руг\Desktop\5 семестр\патфиза\Новая папка\KARTINKA1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621443" cy="292494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/>
          <a:lstStyle/>
          <a:p>
            <a:r>
              <a:rPr lang="ru-RU" dirty="0" smtClean="0"/>
              <a:t>                   ВИРУС ГЕПАТИТА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940152" cy="5733256"/>
          </a:xfrm>
        </p:spPr>
        <p:txBody>
          <a:bodyPr>
            <a:normAutofit fontScale="47500" lnSpcReduction="20000"/>
          </a:bodyPr>
          <a:lstStyle/>
          <a:p>
            <a:pPr marL="556260" marR="7493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</a:rPr>
              <a:t>РНК-содержащий вирус</a:t>
            </a:r>
          </a:p>
          <a:p>
            <a:pPr marL="556260" marR="7493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</a:rPr>
              <a:t>передаётся </a:t>
            </a:r>
            <a:r>
              <a:rPr lang="ru-RU" sz="3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энтеральным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</a:rPr>
              <a:t>  (фекально-оральным) путём </a:t>
            </a:r>
          </a:p>
          <a:p>
            <a:pPr marL="556260" marR="7493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800" i="1" dirty="0" smtClean="0">
                <a:solidFill>
                  <a:srgbClr val="000000"/>
                </a:solidFill>
                <a:latin typeface="Times New Roman"/>
                <a:ea typeface="Calibri"/>
              </a:rPr>
              <a:t>К факторам риска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</a:rPr>
              <a:t> развития данного гепатита относят перенаселённость, несоблюдение правил гигиены, контакты с больным в быту и др. </a:t>
            </a:r>
          </a:p>
          <a:p>
            <a:pPr marL="556260" marR="7493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</a:rPr>
              <a:t>Инкубационной период составляет около 30 (15-50) дней. </a:t>
            </a:r>
          </a:p>
          <a:p>
            <a:pPr marL="556260" marR="7493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</a:rPr>
              <a:t>Самым эффективным способом предупреждения гепатита А является вакцинация, которая защищает человека от инфицирования на протяжении всей жизни.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3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56260" marR="7493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55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4" name="Picture 2" descr="C:\Users\Друг\Desktop\5 семестр\патфиза\Новая папка\nkzgutbzuegv zcllqjst 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49" y="4365104"/>
            <a:ext cx="3126251" cy="234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руг\Desktop\5 семестр\патфиза\Новая папка\gepatit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857500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                   ВИРУС ГЕПАТИТА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661248"/>
          </a:xfrm>
        </p:spPr>
        <p:txBody>
          <a:bodyPr>
            <a:normAutofit fontScale="62500" lnSpcReduction="20000"/>
          </a:bodyPr>
          <a:lstStyle/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вирус,  отличается чрезвычайно высокой устойчивостью к различным физическим и химическим факторам: низким и высоким температурам (в том числе кипячению), многократному замораживанию и оттаиванию, длительному воздействию кислой среды. Во внешней среде при комнатной температуре вирус гепатита B может сохраняться до нескольких недель: в пятнах крови, на лезвии бритвы, конце иглы.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передаётся парентеральным, половым путями, а так же в период созревания плода, рождения ребенка и грудного вскармливания, при использовании нестерильных инструментов в медицине, косметологических и тату салонах и переливании инфицированной крови, признан крайне контагиозным.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</a:rPr>
              <a:t>В группу риска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входят потребители инъекционных наркотиков, больные, нуждающиеся в инъекциях (в том числе в трансфузиях крови и её компонентов), гемодиализе и т.д.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Инкубационной период в среднем составляет около 60-90 (15-180) дней.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Примерно в 10-15% случаев острый гепатит В может переходить в хроническую форму, а далее — в цирроз и рак печени.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От гепатита В существует прививка.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dirty="0" smtClean="0"/>
              <a:t>                    ВИРУС ГЕПАТИТА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6732240" cy="5733256"/>
          </a:xfrm>
        </p:spPr>
        <p:txBody>
          <a:bodyPr>
            <a:normAutofit fontScale="62500" lnSpcReduction="20000"/>
          </a:bodyPr>
          <a:lstStyle/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передаётся  парентеральным путём (инъекции, переливание крови, гемодиализ, трансплантация органов и др.), половым путем, при посещении не сертифицированных салонов красоты/тату и стоматологическом вмешательстве, а так же при  контакте с предметами, на которых содержатся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биожидкости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больного: постельное и нательное белье, режущие инструменты (ножницы, пилочки, бритвы), предметы личной гигиены (зубные нити и щетки).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Инкубационной период составляет в среднем около 50 (15-160) дней.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В мире этим вирусом инфицировано более 200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млн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человек.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Он отличается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</a:rPr>
              <a:t>бессимптомностью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течения (в 40-75% случаев) и ещё более высокой (до 60-80%) вероятностью перехода в хроническую форму с развитием цирроза и рака печени.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Риск возникновения рака печени при инфицировании вирусом гепатита С составляет до 30%. </a:t>
            </a:r>
          </a:p>
          <a:p>
            <a:pPr marL="556260" marR="7493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От гепатита С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эффективной вакцины не существует.</a:t>
            </a:r>
            <a:endParaRPr lang="ru-RU" dirty="0"/>
          </a:p>
        </p:txBody>
      </p:sp>
      <p:pic>
        <p:nvPicPr>
          <p:cNvPr id="4" name="Picture 2" descr="C:\Users\Друг\Desktop\5 семестр\патфиза\Новая папка\143647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/>
        </p:blipFill>
        <p:spPr bwMode="auto">
          <a:xfrm>
            <a:off x="6905625" y="1052736"/>
            <a:ext cx="2238375" cy="2803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руг\Desktop\5 семестр\патфиза\Новая папка\00853010012495647860-228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000500"/>
            <a:ext cx="21717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                           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</p:spPr>
        <p:txBody>
          <a:bodyPr>
            <a:normAutofit fontScale="70000" lnSpcReduction="20000"/>
          </a:bodyPr>
          <a:lstStyle/>
          <a:p>
            <a:pPr marL="269875" marR="75565" indent="450215" algn="ctr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гепатитах могут проявляться такие клинические симптомы, как: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боли в области печени,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желтушность склер, слизистых оболочек, кожных покровов,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геморрагический синдром,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анемия,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диспепсия,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дискинезия</a:t>
            </a:r>
            <a:r>
              <a:rPr lang="ru-RU" dirty="0" smtClean="0"/>
              <a:t> желчных путей,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олигурия</a:t>
            </a:r>
            <a:r>
              <a:rPr lang="ru-RU" dirty="0" smtClean="0"/>
              <a:t>, протеинурия,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/>
              <a:t>уробилирубинемия</a:t>
            </a:r>
            <a:r>
              <a:rPr lang="ru-RU" dirty="0" smtClean="0"/>
              <a:t>,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 тяжелой форме — недостаточность функции печени — кома.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Если сделать пункционную биопсию, диагностируется жировая дистрофия печени и некроз клеток в центре дольки. </a:t>
            </a:r>
          </a:p>
          <a:p>
            <a:pPr marL="555625" marR="7556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При пальпации — печень и селезенка увеличены в размерах, наблюдается </a:t>
            </a:r>
            <a:r>
              <a:rPr lang="ru-RU" dirty="0" err="1" smtClean="0"/>
              <a:t>гепатолиенальный</a:t>
            </a:r>
            <a:r>
              <a:rPr lang="ru-RU" dirty="0" smtClean="0"/>
              <a:t> синдром.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ru-RU" dirty="0" smtClean="0"/>
              <a:t>          ИСХОДЫ ОСТРЫХ ГЕПАТИТОВ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3"/>
            <a:ext cx="8839200" cy="3096344"/>
          </a:xfrm>
        </p:spPr>
        <p:txBody>
          <a:bodyPr>
            <a:normAutofit fontScale="70000" lnSpcReduction="20000"/>
          </a:bodyPr>
          <a:lstStyle/>
          <a:p>
            <a:pPr marL="270510" marR="74930">
              <a:spcAft>
                <a:spcPts val="600"/>
              </a:spcAft>
            </a:pPr>
            <a:r>
              <a:rPr lang="ru-RU" dirty="0" smtClean="0"/>
              <a:t>1. Полное выздоровление.</a:t>
            </a:r>
          </a:p>
          <a:p>
            <a:pPr marL="270510" marR="74930">
              <a:spcAft>
                <a:spcPts val="600"/>
              </a:spcAft>
            </a:pPr>
            <a:r>
              <a:rPr lang="ru-RU" dirty="0" smtClean="0"/>
              <a:t>2. Выздоровление с остаточными явлениями (</a:t>
            </a:r>
            <a:r>
              <a:rPr lang="ru-RU" dirty="0" err="1" smtClean="0"/>
              <a:t>постгепатитный</a:t>
            </a:r>
            <a:r>
              <a:rPr lang="ru-RU" dirty="0" smtClean="0"/>
              <a:t> синдром, дискинезия желчных путей, </a:t>
            </a:r>
            <a:r>
              <a:rPr lang="ru-RU" dirty="0" err="1" smtClean="0"/>
              <a:t>гепатофиброз</a:t>
            </a:r>
            <a:r>
              <a:rPr lang="ru-RU" dirty="0" smtClean="0"/>
              <a:t>).</a:t>
            </a:r>
          </a:p>
          <a:p>
            <a:pPr marL="270510" marR="74930">
              <a:spcAft>
                <a:spcPts val="600"/>
              </a:spcAft>
            </a:pPr>
            <a:r>
              <a:rPr lang="ru-RU" dirty="0" smtClean="0"/>
              <a:t>3. Переход в хронический гепатит.</a:t>
            </a:r>
          </a:p>
          <a:p>
            <a:pPr marL="270510" marR="74930">
              <a:spcAft>
                <a:spcPts val="600"/>
              </a:spcAft>
            </a:pPr>
            <a:r>
              <a:rPr lang="ru-RU" dirty="0" smtClean="0"/>
              <a:t>4. Развитие цирроза печени.</a:t>
            </a:r>
          </a:p>
          <a:p>
            <a:pPr marL="270510" marR="74930">
              <a:spcAft>
                <a:spcPts val="600"/>
              </a:spcAft>
            </a:pPr>
            <a:r>
              <a:rPr lang="ru-RU" dirty="0" smtClean="0"/>
              <a:t>5. Риск возникновения гепатоцеллюлярной карциномы (рака печени). </a:t>
            </a:r>
          </a:p>
          <a:p>
            <a:endParaRPr lang="ru-RU" dirty="0"/>
          </a:p>
        </p:txBody>
      </p:sp>
      <p:pic>
        <p:nvPicPr>
          <p:cNvPr id="4" name="Picture 4" descr="C:\Users\Друг\Desktop\5 семестр\патфиза\Новая папка\timeline201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84"/>
          <a:stretch/>
        </p:blipFill>
        <p:spPr bwMode="auto">
          <a:xfrm>
            <a:off x="496591" y="5733256"/>
            <a:ext cx="8208912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руг\Desktop\5 семестр\патфиза\Новая папка\gepetit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3096343" cy="2006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руг\Desktop\5 семестр\патфиза\Новая папка\Liver-Grap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16835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651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Franklin Gothic Book</vt:lpstr>
      <vt:lpstr>Franklin Gothic Medium</vt:lpstr>
      <vt:lpstr>Symbol</vt:lpstr>
      <vt:lpstr>Times New Roman</vt:lpstr>
      <vt:lpstr>Wingdings 2</vt:lpstr>
      <vt:lpstr>Трек</vt:lpstr>
      <vt:lpstr>Презентация PowerPoint</vt:lpstr>
      <vt:lpstr>Презентация PowerPoint</vt:lpstr>
      <vt:lpstr>                          Этиология</vt:lpstr>
      <vt:lpstr>                     ПУТИ ПЕРЕДАЧИ</vt:lpstr>
      <vt:lpstr>                   ВИРУС ГЕПАТИТА А</vt:lpstr>
      <vt:lpstr>                   ВИРУС ГЕПАТИТА В</vt:lpstr>
      <vt:lpstr>                    ВИРУС ГЕПАТИТА С</vt:lpstr>
      <vt:lpstr>                           КЛИНИКА</vt:lpstr>
      <vt:lpstr>          ИСХОДЫ ОСТРЫХ ГЕПАТИТОВ</vt:lpstr>
      <vt:lpstr>                   ЭКСПРЕСС - ТЕСТ</vt:lpstr>
      <vt:lpstr>                    ПРОФИЛАКТИКА</vt:lpstr>
      <vt:lpstr>          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 Buhvalova</dc:creator>
  <cp:lastModifiedBy>Ekaterina Urtyakova</cp:lastModifiedBy>
  <cp:revision>26</cp:revision>
  <dcterms:created xsi:type="dcterms:W3CDTF">2019-09-23T05:01:04Z</dcterms:created>
  <dcterms:modified xsi:type="dcterms:W3CDTF">2019-09-23T22:09:17Z</dcterms:modified>
</cp:coreProperties>
</file>