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handoutMasterIdLst>
    <p:handoutMasterId r:id="rId27"/>
  </p:handoutMasterIdLst>
  <p:sldIdLst>
    <p:sldId id="256" r:id="rId6"/>
    <p:sldId id="257" r:id="rId7"/>
    <p:sldId id="258" r:id="rId8"/>
    <p:sldId id="259" r:id="rId9"/>
    <p:sldId id="260" r:id="rId10"/>
    <p:sldId id="261" r:id="rId11"/>
    <p:sldId id="288" r:id="rId12"/>
    <p:sldId id="289" r:id="rId13"/>
    <p:sldId id="264" r:id="rId14"/>
    <p:sldId id="278" r:id="rId15"/>
    <p:sldId id="279" r:id="rId16"/>
    <p:sldId id="281" r:id="rId17"/>
    <p:sldId id="268" r:id="rId18"/>
    <p:sldId id="285" r:id="rId19"/>
    <p:sldId id="270" r:id="rId20"/>
    <p:sldId id="283" r:id="rId21"/>
    <p:sldId id="284" r:id="rId22"/>
    <p:sldId id="275" r:id="rId23"/>
    <p:sldId id="286" r:id="rId24"/>
    <p:sldId id="276" r:id="rId25"/>
    <p:sldId id="277" r:id="rId26"/>
  </p:sldIdLst>
  <p:sldSz cx="9144000" cy="5143500" type="screen16x9"/>
  <p:notesSz cx="9866313" cy="67357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5" d="100"/>
          <a:sy n="145" d="100"/>
        </p:scale>
        <p:origin x="624" y="12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275402" cy="336788"/>
          </a:xfrm>
          <a:prstGeom prst="rect">
            <a:avLst/>
          </a:prstGeom>
        </p:spPr>
        <p:txBody>
          <a:bodyPr vert="horz" lIns="106253" tIns="53127" rIns="106253" bIns="53127" rtlCol="0"/>
          <a:lstStyle>
            <a:lvl1pPr algn="l">
              <a:defRPr sz="14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589198" y="1"/>
            <a:ext cx="4275402" cy="336788"/>
          </a:xfrm>
          <a:prstGeom prst="rect">
            <a:avLst/>
          </a:prstGeom>
        </p:spPr>
        <p:txBody>
          <a:bodyPr vert="horz" lIns="106253" tIns="53127" rIns="106253" bIns="53127" rtlCol="0"/>
          <a:lstStyle>
            <a:lvl1pPr algn="r">
              <a:defRPr sz="1400"/>
            </a:lvl1pPr>
          </a:lstStyle>
          <a:p>
            <a:fld id="{20F41292-A762-4DEE-863A-D2DCECECC30F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398976"/>
            <a:ext cx="4275402" cy="336788"/>
          </a:xfrm>
          <a:prstGeom prst="rect">
            <a:avLst/>
          </a:prstGeom>
        </p:spPr>
        <p:txBody>
          <a:bodyPr vert="horz" lIns="106253" tIns="53127" rIns="106253" bIns="53127" rtlCol="0" anchor="b"/>
          <a:lstStyle>
            <a:lvl1pPr algn="l">
              <a:defRPr sz="14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589198" y="6398976"/>
            <a:ext cx="4275402" cy="336788"/>
          </a:xfrm>
          <a:prstGeom prst="rect">
            <a:avLst/>
          </a:prstGeom>
        </p:spPr>
        <p:txBody>
          <a:bodyPr vert="horz" lIns="106253" tIns="53127" rIns="106253" bIns="53127" rtlCol="0" anchor="b"/>
          <a:lstStyle>
            <a:lvl1pPr algn="r">
              <a:defRPr sz="1400"/>
            </a:lvl1pPr>
          </a:lstStyle>
          <a:p>
            <a:fld id="{92E66AC4-2D70-4987-BF2D-CA64EF1BE1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05025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10801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1/24/2022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FF0000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1/24/2022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FF0000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1/24/2022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FF0000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1/24/2022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1/24/2022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424345" y="46609"/>
            <a:ext cx="1872233" cy="76303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729106"/>
            <a:ext cx="9144000" cy="19050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51917" y="127"/>
            <a:ext cx="8440165" cy="574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FF0000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66827" y="1589659"/>
            <a:ext cx="8810345" cy="34861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1/24/2022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://www.myskills.ru/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://www.rustest.ru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8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3505200" cy="5143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716151" y="1267967"/>
            <a:ext cx="7428230" cy="1900555"/>
          </a:xfrm>
          <a:custGeom>
            <a:avLst/>
            <a:gdLst/>
            <a:ahLst/>
            <a:cxnLst/>
            <a:rect l="l" t="t" r="r" b="b"/>
            <a:pathLst>
              <a:path w="7428230" h="1900555">
                <a:moveTo>
                  <a:pt x="0" y="1900300"/>
                </a:moveTo>
                <a:lnTo>
                  <a:pt x="7427976" y="1900300"/>
                </a:lnTo>
                <a:lnTo>
                  <a:pt x="7427976" y="0"/>
                </a:lnTo>
                <a:lnTo>
                  <a:pt x="0" y="0"/>
                </a:lnTo>
                <a:lnTo>
                  <a:pt x="0" y="1900300"/>
                </a:lnTo>
                <a:close/>
              </a:path>
            </a:pathLst>
          </a:custGeom>
          <a:solidFill>
            <a:srgbClr val="D4EC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73087" y="2694432"/>
            <a:ext cx="568325" cy="474345"/>
          </a:xfrm>
          <a:custGeom>
            <a:avLst/>
            <a:gdLst/>
            <a:ahLst/>
            <a:cxnLst/>
            <a:rect l="l" t="t" r="r" b="b"/>
            <a:pathLst>
              <a:path w="568325" h="474344">
                <a:moveTo>
                  <a:pt x="0" y="473837"/>
                </a:moveTo>
                <a:lnTo>
                  <a:pt x="568325" y="473837"/>
                </a:lnTo>
                <a:lnTo>
                  <a:pt x="568325" y="0"/>
                </a:lnTo>
                <a:lnTo>
                  <a:pt x="0" y="0"/>
                </a:lnTo>
                <a:lnTo>
                  <a:pt x="0" y="473837"/>
                </a:lnTo>
                <a:close/>
              </a:path>
            </a:pathLst>
          </a:custGeom>
          <a:solidFill>
            <a:srgbClr val="2349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716151" y="1267980"/>
            <a:ext cx="565150" cy="475615"/>
          </a:xfrm>
          <a:custGeom>
            <a:avLst/>
            <a:gdLst/>
            <a:ahLst/>
            <a:cxnLst/>
            <a:rect l="l" t="t" r="r" b="b"/>
            <a:pathLst>
              <a:path w="565150" h="475614">
                <a:moveTo>
                  <a:pt x="0" y="475145"/>
                </a:moveTo>
                <a:lnTo>
                  <a:pt x="565150" y="475145"/>
                </a:lnTo>
                <a:lnTo>
                  <a:pt x="565150" y="0"/>
                </a:lnTo>
                <a:lnTo>
                  <a:pt x="0" y="0"/>
                </a:lnTo>
                <a:lnTo>
                  <a:pt x="0" y="475145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281301" y="800100"/>
            <a:ext cx="586105" cy="467995"/>
          </a:xfrm>
          <a:custGeom>
            <a:avLst/>
            <a:gdLst/>
            <a:ahLst/>
            <a:cxnLst/>
            <a:rect l="l" t="t" r="r" b="b"/>
            <a:pathLst>
              <a:path w="586105" h="467994">
                <a:moveTo>
                  <a:pt x="0" y="467880"/>
                </a:moveTo>
                <a:lnTo>
                  <a:pt x="585787" y="467880"/>
                </a:lnTo>
                <a:lnTo>
                  <a:pt x="585787" y="0"/>
                </a:lnTo>
                <a:lnTo>
                  <a:pt x="0" y="0"/>
                </a:lnTo>
                <a:lnTo>
                  <a:pt x="0" y="46788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141412" y="2694432"/>
            <a:ext cx="584200" cy="474345"/>
          </a:xfrm>
          <a:custGeom>
            <a:avLst/>
            <a:gdLst/>
            <a:ahLst/>
            <a:cxnLst/>
            <a:rect l="l" t="t" r="r" b="b"/>
            <a:pathLst>
              <a:path w="584200" h="474344">
                <a:moveTo>
                  <a:pt x="0" y="473837"/>
                </a:moveTo>
                <a:lnTo>
                  <a:pt x="584200" y="473837"/>
                </a:lnTo>
                <a:lnTo>
                  <a:pt x="584200" y="0"/>
                </a:lnTo>
                <a:lnTo>
                  <a:pt x="0" y="0"/>
                </a:lnTo>
                <a:lnTo>
                  <a:pt x="0" y="473837"/>
                </a:lnTo>
                <a:close/>
              </a:path>
            </a:pathLst>
          </a:custGeom>
          <a:solidFill>
            <a:srgbClr val="D4EC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281301" y="1267980"/>
            <a:ext cx="586105" cy="482600"/>
          </a:xfrm>
          <a:custGeom>
            <a:avLst/>
            <a:gdLst/>
            <a:ahLst/>
            <a:cxnLst/>
            <a:rect l="l" t="t" r="r" b="b"/>
            <a:pathLst>
              <a:path w="586105" h="482600">
                <a:moveTo>
                  <a:pt x="0" y="482206"/>
                </a:moveTo>
                <a:lnTo>
                  <a:pt x="585787" y="482206"/>
                </a:lnTo>
                <a:lnTo>
                  <a:pt x="585787" y="0"/>
                </a:lnTo>
                <a:lnTo>
                  <a:pt x="0" y="0"/>
                </a:lnTo>
                <a:lnTo>
                  <a:pt x="0" y="482206"/>
                </a:lnTo>
                <a:close/>
              </a:path>
            </a:pathLst>
          </a:custGeom>
          <a:solidFill>
            <a:srgbClr val="2349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141412" y="1743125"/>
            <a:ext cx="575310" cy="467995"/>
          </a:xfrm>
          <a:custGeom>
            <a:avLst/>
            <a:gdLst/>
            <a:ahLst/>
            <a:cxnLst/>
            <a:rect l="l" t="t" r="r" b="b"/>
            <a:pathLst>
              <a:path w="575310" h="467994">
                <a:moveTo>
                  <a:pt x="0" y="467906"/>
                </a:moveTo>
                <a:lnTo>
                  <a:pt x="574738" y="467906"/>
                </a:lnTo>
                <a:lnTo>
                  <a:pt x="574738" y="0"/>
                </a:lnTo>
                <a:lnTo>
                  <a:pt x="0" y="0"/>
                </a:lnTo>
                <a:lnTo>
                  <a:pt x="0" y="467906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0" y="1743125"/>
            <a:ext cx="582930" cy="475615"/>
          </a:xfrm>
          <a:custGeom>
            <a:avLst/>
            <a:gdLst/>
            <a:ahLst/>
            <a:cxnLst/>
            <a:rect l="l" t="t" r="r" b="b"/>
            <a:pathLst>
              <a:path w="582930" h="475614">
                <a:moveTo>
                  <a:pt x="0" y="475056"/>
                </a:moveTo>
                <a:lnTo>
                  <a:pt x="582612" y="475056"/>
                </a:lnTo>
                <a:lnTo>
                  <a:pt x="582612" y="0"/>
                </a:lnTo>
                <a:lnTo>
                  <a:pt x="0" y="0"/>
                </a:lnTo>
                <a:lnTo>
                  <a:pt x="0" y="475056"/>
                </a:lnTo>
                <a:close/>
              </a:path>
            </a:pathLst>
          </a:custGeom>
          <a:solidFill>
            <a:srgbClr val="D4EC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716151" y="1743125"/>
            <a:ext cx="574675" cy="475615"/>
          </a:xfrm>
          <a:custGeom>
            <a:avLst/>
            <a:gdLst/>
            <a:ahLst/>
            <a:cxnLst/>
            <a:rect l="l" t="t" r="r" b="b"/>
            <a:pathLst>
              <a:path w="574675" h="475614">
                <a:moveTo>
                  <a:pt x="0" y="475056"/>
                </a:moveTo>
                <a:lnTo>
                  <a:pt x="574675" y="475056"/>
                </a:lnTo>
                <a:lnTo>
                  <a:pt x="574675" y="0"/>
                </a:lnTo>
                <a:lnTo>
                  <a:pt x="0" y="0"/>
                </a:lnTo>
                <a:lnTo>
                  <a:pt x="0" y="475056"/>
                </a:lnTo>
                <a:close/>
              </a:path>
            </a:pathLst>
          </a:custGeom>
          <a:solidFill>
            <a:srgbClr val="2349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73087" y="2211031"/>
            <a:ext cx="568325" cy="483870"/>
          </a:xfrm>
          <a:custGeom>
            <a:avLst/>
            <a:gdLst/>
            <a:ahLst/>
            <a:cxnLst/>
            <a:rect l="l" t="t" r="r" b="b"/>
            <a:pathLst>
              <a:path w="568325" h="483869">
                <a:moveTo>
                  <a:pt x="0" y="483400"/>
                </a:moveTo>
                <a:lnTo>
                  <a:pt x="568325" y="483400"/>
                </a:lnTo>
                <a:lnTo>
                  <a:pt x="568325" y="0"/>
                </a:lnTo>
                <a:lnTo>
                  <a:pt x="0" y="0"/>
                </a:lnTo>
                <a:lnTo>
                  <a:pt x="0" y="48340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141412" y="2211031"/>
            <a:ext cx="584200" cy="483870"/>
          </a:xfrm>
          <a:custGeom>
            <a:avLst/>
            <a:gdLst/>
            <a:ahLst/>
            <a:cxnLst/>
            <a:rect l="l" t="t" r="r" b="b"/>
            <a:pathLst>
              <a:path w="584200" h="483869">
                <a:moveTo>
                  <a:pt x="0" y="483400"/>
                </a:moveTo>
                <a:lnTo>
                  <a:pt x="584200" y="483400"/>
                </a:lnTo>
                <a:lnTo>
                  <a:pt x="584200" y="0"/>
                </a:lnTo>
                <a:lnTo>
                  <a:pt x="0" y="0"/>
                </a:lnTo>
                <a:lnTo>
                  <a:pt x="0" y="483400"/>
                </a:lnTo>
                <a:close/>
              </a:path>
            </a:pathLst>
          </a:custGeom>
          <a:solidFill>
            <a:srgbClr val="2349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2933445" y="1622806"/>
            <a:ext cx="5678805" cy="1781898"/>
          </a:xfrm>
          <a:prstGeom prst="rect">
            <a:avLst/>
          </a:prstGeom>
        </p:spPr>
        <p:txBody>
          <a:bodyPr vert="horz" wrap="square" lIns="0" tIns="133985" rIns="0" bIns="0" rtlCol="0">
            <a:spAutoFit/>
          </a:bodyPr>
          <a:lstStyle/>
          <a:p>
            <a:pPr marR="461645" algn="ctr">
              <a:lnSpc>
                <a:spcPct val="100000"/>
              </a:lnSpc>
              <a:spcBef>
                <a:spcPts val="1445"/>
              </a:spcBef>
            </a:pPr>
            <a:r>
              <a:rPr sz="4000" b="1" spc="-215" dirty="0" smtClean="0">
                <a:solidFill>
                  <a:srgbClr val="0033CC"/>
                </a:solidFill>
                <a:latin typeface="Georgia"/>
                <a:cs typeface="Georgia"/>
              </a:rPr>
              <a:t>«</a:t>
            </a:r>
            <a:r>
              <a:rPr sz="4000" b="1" spc="-215" dirty="0">
                <a:solidFill>
                  <a:srgbClr val="0033CC"/>
                </a:solidFill>
                <a:latin typeface="Georgia"/>
                <a:cs typeface="Georgia"/>
              </a:rPr>
              <a:t>ЕГЭ </a:t>
            </a:r>
            <a:r>
              <a:rPr sz="4000" b="1" spc="-575" dirty="0">
                <a:solidFill>
                  <a:srgbClr val="0033CC"/>
                </a:solidFill>
                <a:latin typeface="Georgia"/>
                <a:cs typeface="Georgia"/>
              </a:rPr>
              <a:t>–</a:t>
            </a:r>
            <a:r>
              <a:rPr sz="4000" b="1" spc="-500" dirty="0">
                <a:solidFill>
                  <a:srgbClr val="0033CC"/>
                </a:solidFill>
                <a:latin typeface="Georgia"/>
                <a:cs typeface="Georgia"/>
              </a:rPr>
              <a:t> </a:t>
            </a:r>
            <a:r>
              <a:rPr sz="4000" b="1" spc="-225" dirty="0" smtClean="0">
                <a:solidFill>
                  <a:srgbClr val="0033CC"/>
                </a:solidFill>
                <a:latin typeface="Georgia"/>
                <a:cs typeface="Georgia"/>
              </a:rPr>
              <a:t>202</a:t>
            </a:r>
            <a:r>
              <a:rPr lang="ru-RU" sz="4000" b="1" spc="-225" dirty="0" smtClean="0">
                <a:solidFill>
                  <a:srgbClr val="0033CC"/>
                </a:solidFill>
                <a:latin typeface="Georgia"/>
                <a:cs typeface="Georgia"/>
              </a:rPr>
              <a:t>2</a:t>
            </a:r>
            <a:r>
              <a:rPr sz="4000" b="1" spc="-225" dirty="0" smtClean="0">
                <a:solidFill>
                  <a:srgbClr val="0033CC"/>
                </a:solidFill>
                <a:latin typeface="Georgia"/>
                <a:cs typeface="Georgia"/>
              </a:rPr>
              <a:t>»</a:t>
            </a:r>
            <a:endParaRPr sz="4000" dirty="0">
              <a:latin typeface="Georgia"/>
              <a:cs typeface="Georgia"/>
            </a:endParaRPr>
          </a:p>
          <a:p>
            <a:pPr>
              <a:lnSpc>
                <a:spcPct val="100000"/>
              </a:lnSpc>
            </a:pPr>
            <a:endParaRPr sz="33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4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8400" y="0"/>
            <a:ext cx="6553200" cy="861774"/>
          </a:xfrm>
        </p:spPr>
        <p:txBody>
          <a:bodyPr/>
          <a:lstStyle/>
          <a:p>
            <a:r>
              <a:rPr lang="ru-RU" sz="3200" dirty="0"/>
              <a:t>Р</a:t>
            </a:r>
            <a:r>
              <a:rPr lang="ru-RU" sz="3200" dirty="0" smtClean="0"/>
              <a:t>асписания ЕГЭ 2022</a:t>
            </a:r>
            <a:br>
              <a:rPr lang="ru-RU" sz="3200" dirty="0" smtClean="0"/>
            </a:br>
            <a:r>
              <a:rPr lang="ru-RU" sz="2400" dirty="0" smtClean="0">
                <a:solidFill>
                  <a:srgbClr val="C00000"/>
                </a:solidFill>
              </a:rPr>
              <a:t>основной период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8968168"/>
              </p:ext>
            </p:extLst>
          </p:nvPr>
        </p:nvGraphicFramePr>
        <p:xfrm>
          <a:off x="152400" y="895350"/>
          <a:ext cx="8839200" cy="41963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81400"/>
                <a:gridCol w="5257800"/>
              </a:tblGrid>
              <a:tr h="404985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ДАТА ПРОВЕДЕНИЯ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ПРЕДМЕТ</a:t>
                      </a:r>
                      <a:endParaRPr lang="ru-RU" dirty="0"/>
                    </a:p>
                  </a:txBody>
                  <a:tcPr/>
                </a:tc>
              </a:tr>
              <a:tr h="4049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26 мая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География, Литература, Химия</a:t>
                      </a:r>
                    </a:p>
                  </a:txBody>
                  <a:tcPr marL="68580" marR="68580" marT="0" marB="0"/>
                </a:tc>
              </a:tr>
              <a:tr h="4049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30 и 31 мая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Русский язык</a:t>
                      </a:r>
                    </a:p>
                  </a:txBody>
                  <a:tcPr marL="68580" marR="68580" marT="0" marB="0"/>
                </a:tc>
              </a:tr>
              <a:tr h="4614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 июня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Математика (профильный уровень)</a:t>
                      </a:r>
                    </a:p>
                  </a:txBody>
                  <a:tcPr marL="68580" marR="68580" marT="0" marB="0"/>
                </a:tc>
              </a:tr>
              <a:tr h="4049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 июня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Математика (базовый уровень)</a:t>
                      </a:r>
                    </a:p>
                  </a:txBody>
                  <a:tcPr marL="68580" marR="68580" marT="0" marB="0"/>
                </a:tc>
              </a:tr>
              <a:tr h="4049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 июня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История, Физика</a:t>
                      </a:r>
                    </a:p>
                  </a:txBody>
                  <a:tcPr marL="68580" marR="68580" marT="0" marB="0"/>
                </a:tc>
              </a:tr>
              <a:tr h="4949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 июня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Обществознание</a:t>
                      </a:r>
                    </a:p>
                  </a:txBody>
                  <a:tcPr marL="68580" marR="68580" marT="0" marB="0"/>
                </a:tc>
              </a:tr>
              <a:tr h="4049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14 июня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Иностранные языка (кроме "Говорения"), Биология</a:t>
                      </a:r>
                    </a:p>
                  </a:txBody>
                  <a:tcPr marL="68580" marR="68580" marT="0" marB="0"/>
                </a:tc>
              </a:tr>
              <a:tr h="4049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 и 17 июня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Иностранные языки (раздел "Говорение")</a:t>
                      </a:r>
                    </a:p>
                  </a:txBody>
                  <a:tcPr marL="68580" marR="68580" marT="0" marB="0"/>
                </a:tc>
              </a:tr>
              <a:tr h="404985"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 и 21 июня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Информатика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6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8400" y="0"/>
            <a:ext cx="6553200" cy="861774"/>
          </a:xfrm>
        </p:spPr>
        <p:txBody>
          <a:bodyPr/>
          <a:lstStyle/>
          <a:p>
            <a:r>
              <a:rPr lang="ru-RU" sz="3200" dirty="0" smtClean="0"/>
              <a:t>Расписание ЕГЭ 2022</a:t>
            </a:r>
            <a:br>
              <a:rPr lang="ru-RU" sz="3200" dirty="0" smtClean="0"/>
            </a:b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4466361"/>
              </p:ext>
            </p:extLst>
          </p:nvPr>
        </p:nvGraphicFramePr>
        <p:xfrm>
          <a:off x="0" y="895351"/>
          <a:ext cx="9143999" cy="42245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04896"/>
                <a:gridCol w="5439103"/>
              </a:tblGrid>
              <a:tr h="330465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ДАТА ПРОВЕДЕНИЯ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ПРЕДМЕТ</a:t>
                      </a:r>
                      <a:endParaRPr lang="ru-RU" dirty="0"/>
                    </a:p>
                  </a:txBody>
                  <a:tcPr/>
                </a:tc>
              </a:tr>
              <a:tr h="3091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23 июня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Русский язык</a:t>
                      </a:r>
                    </a:p>
                  </a:txBody>
                  <a:tcPr marL="68580" marR="68580" marT="0" marB="0"/>
                </a:tc>
              </a:tr>
              <a:tr h="791738"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24 июня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География, Литература, Иностранные языки (раздел "Говорение")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</a:tr>
              <a:tr h="5700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27 июня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Математика (базовый и профильный уровень)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</a:tr>
              <a:tr h="5700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28 июня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Иностранные языки (кроме "Говорения"), Биология, Информатика</a:t>
                      </a:r>
                    </a:p>
                  </a:txBody>
                  <a:tcPr marL="68580" marR="68580" marT="0" marB="0"/>
                </a:tc>
              </a:tr>
              <a:tr h="3091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29 июня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Обществознание, Химия</a:t>
                      </a:r>
                    </a:p>
                  </a:txBody>
                  <a:tcPr marL="68580" marR="68580" marT="0" marB="0"/>
                </a:tc>
              </a:tr>
              <a:tr h="5790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30 июня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Физика, История</a:t>
                      </a:r>
                    </a:p>
                  </a:txBody>
                  <a:tcPr marL="68580" marR="68580" marT="0" marB="0"/>
                </a:tc>
              </a:tr>
              <a:tr h="5790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 июля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 всем учебным предметам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7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819400" y="438150"/>
            <a:ext cx="175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Georgia"/>
                <a:ea typeface="+mj-ea"/>
                <a:cs typeface="Georgia"/>
              </a:rPr>
              <a:t>резерв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38400" y="209550"/>
            <a:ext cx="6553199" cy="3212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2000" dirty="0" smtClean="0"/>
              <a:t>МИНИМАЛЬНОЕ КОЛИЧЕСТВО БАЛЛОВ</a:t>
            </a:r>
            <a:endParaRPr sz="2000" dirty="0"/>
          </a:p>
        </p:txBody>
      </p:sp>
      <p:sp>
        <p:nvSpPr>
          <p:cNvPr id="4" name="object 4"/>
          <p:cNvSpPr txBox="1"/>
          <p:nvPr/>
        </p:nvSpPr>
        <p:spPr>
          <a:xfrm>
            <a:off x="8396478" y="4786376"/>
            <a:ext cx="2571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40" dirty="0">
                <a:solidFill>
                  <a:srgbClr val="7E7E7E"/>
                </a:solidFill>
                <a:latin typeface="Trebuchet MS"/>
                <a:cs typeface="Trebuchet MS"/>
              </a:rPr>
              <a:t>12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690359" y="678180"/>
            <a:ext cx="876300" cy="9174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  <p:graphicFrame>
        <p:nvGraphicFramePr>
          <p:cNvPr id="19" name="Таблица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6519521"/>
              </p:ext>
            </p:extLst>
          </p:nvPr>
        </p:nvGraphicFramePr>
        <p:xfrm>
          <a:off x="152400" y="895351"/>
          <a:ext cx="8839200" cy="42501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91000"/>
                <a:gridCol w="4648200"/>
              </a:tblGrid>
              <a:tr h="363759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ПРЕДМЕТ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КОЛИЧЕСТВО БАЛЛОВ</a:t>
                      </a:r>
                      <a:endParaRPr lang="ru-RU" dirty="0"/>
                    </a:p>
                  </a:txBody>
                  <a:tcPr/>
                </a:tc>
              </a:tr>
              <a:tr h="3184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РУССКИЙ</a:t>
                      </a:r>
                      <a:r>
                        <a:rPr lang="ru-RU" sz="1800" b="1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ЯЗЫК</a:t>
                      </a:r>
                      <a:endParaRPr lang="ru-RU" sz="1800" b="1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40/36</a:t>
                      </a:r>
                      <a:endParaRPr lang="ru-RU" sz="1800" b="1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</a:tr>
              <a:tr h="3184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ПРОФИЛЬНАЯ МАТЕМАТИКА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39/27</a:t>
                      </a:r>
                      <a:endParaRPr lang="ru-RU" sz="1800" b="1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</a:tr>
              <a:tr h="3400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ОБЩЕСТВОЗНАНИЕ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45</a:t>
                      </a:r>
                      <a:endParaRPr lang="ru-RU" sz="1800" b="1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</a:tr>
              <a:tr h="3137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ФИЗИКА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39</a:t>
                      </a:r>
                      <a:endParaRPr lang="ru-RU" sz="1800" b="1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</a:tr>
              <a:tr h="3184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ИСТОРИЯ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35</a:t>
                      </a:r>
                    </a:p>
                  </a:txBody>
                  <a:tcPr marL="68580" marR="68580" marT="0" marB="0"/>
                </a:tc>
              </a:tr>
              <a:tr h="3137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БИОЛОГИЯ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39</a:t>
                      </a:r>
                      <a:endParaRPr lang="ru-RU" sz="1800" b="1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</a:tr>
              <a:tr h="3491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ХИМИЯ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39</a:t>
                      </a:r>
                      <a:endParaRPr lang="ru-RU" sz="1800" b="1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</a:tr>
              <a:tr h="3390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ИНФОРМАТИКА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44</a:t>
                      </a:r>
                      <a:endParaRPr lang="ru-RU" sz="1800" b="1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</a:tr>
              <a:tr h="3390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ЛИТЕРАТУРА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40</a:t>
                      </a:r>
                      <a:endParaRPr lang="ru-RU" sz="1800" b="1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</a:tr>
              <a:tr h="3379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ГЕОГРАФИЯ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40</a:t>
                      </a:r>
                    </a:p>
                  </a:txBody>
                  <a:tcPr marL="68580" marR="68580" marT="0" marB="0"/>
                </a:tc>
              </a:tr>
              <a:tr h="5963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ИНОСТРАННЫЙ ЯЗЫК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89605" y="120853"/>
            <a:ext cx="597471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0" u="heavy" spc="-705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heavy" spc="-85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ВРЕМЯ </a:t>
            </a:r>
            <a:r>
              <a:rPr sz="2800" u="heavy" spc="-120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НАПИСАНИЯ</a:t>
            </a:r>
            <a:r>
              <a:rPr sz="2800" u="heavy" spc="-365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heavy" spc="-95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ЭКЗАМЕНОВ:</a:t>
            </a:r>
            <a:endParaRPr sz="280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3970080"/>
              </p:ext>
            </p:extLst>
          </p:nvPr>
        </p:nvGraphicFramePr>
        <p:xfrm>
          <a:off x="381000" y="711291"/>
          <a:ext cx="8534400" cy="431947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0785"/>
                <a:gridCol w="2384814"/>
                <a:gridCol w="3048000"/>
                <a:gridCol w="2590801"/>
              </a:tblGrid>
              <a:tr h="273468">
                <a:tc>
                  <a:txBody>
                    <a:bodyPr/>
                    <a:lstStyle/>
                    <a:p>
                      <a:pPr marL="37274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71170" algn="ctr">
                        <a:lnSpc>
                          <a:spcPts val="1610"/>
                        </a:lnSpc>
                        <a:spcBef>
                          <a:spcPts val="509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6476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ts val="1610"/>
                        </a:lnSpc>
                        <a:spcBef>
                          <a:spcPts val="509"/>
                        </a:spcBef>
                      </a:pPr>
                      <a:r>
                        <a:rPr lang="ru-RU" sz="1400" dirty="0" smtClean="0">
                          <a:latin typeface="Times New Roman"/>
                          <a:cs typeface="Times New Roman"/>
                        </a:rPr>
                        <a:t>ЕГЭ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6476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ts val="1610"/>
                        </a:lnSpc>
                        <a:spcBef>
                          <a:spcPts val="509"/>
                        </a:spcBef>
                      </a:pPr>
                      <a:r>
                        <a:rPr lang="ru-RU" sz="1400" dirty="0" smtClean="0">
                          <a:latin typeface="Times New Roman"/>
                          <a:cs typeface="Times New Roman"/>
                        </a:rPr>
                        <a:t>ГВЭ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6476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3468">
                <a:tc>
                  <a:txBody>
                    <a:bodyPr/>
                    <a:lstStyle/>
                    <a:p>
                      <a:pPr marL="37274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1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71170" algn="ctr">
                        <a:lnSpc>
                          <a:spcPts val="1610"/>
                        </a:lnSpc>
                        <a:spcBef>
                          <a:spcPts val="509"/>
                        </a:spcBef>
                      </a:pP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русский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 язык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ts val="1610"/>
                        </a:lnSpc>
                        <a:spcBef>
                          <a:spcPts val="509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3ч </a:t>
                      </a:r>
                      <a:r>
                        <a:rPr lang="ru-RU" sz="1400" b="1" dirty="0" smtClean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400" b="1" dirty="0" smtClean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400" b="1" spc="-55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мин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" marR="0" lvl="0" indent="0" algn="ctr" defTabSz="914400" eaLnBrk="1" fontAlgn="auto" latinLnBrk="0" hangingPunct="1">
                        <a:lnSpc>
                          <a:spcPts val="1600"/>
                        </a:lnSpc>
                        <a:spcBef>
                          <a:spcPts val="51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smtClean="0">
                          <a:latin typeface="Times New Roman"/>
                          <a:cs typeface="Times New Roman"/>
                        </a:rPr>
                        <a:t>3ч 55</a:t>
                      </a:r>
                      <a:r>
                        <a:rPr lang="ru-RU" sz="1400" b="1" spc="-5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ru-RU" sz="1400" b="1" spc="-5" smtClean="0">
                          <a:latin typeface="Times New Roman"/>
                          <a:cs typeface="Times New Roman"/>
                        </a:rPr>
                        <a:t>мин</a:t>
                      </a:r>
                      <a:endParaRPr lang="ru-RU" sz="1400" dirty="0" smtClean="0">
                        <a:latin typeface="Times New Roman"/>
                        <a:cs typeface="Times New Roman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9586">
                <a:tc>
                  <a:txBody>
                    <a:bodyPr/>
                    <a:lstStyle/>
                    <a:p>
                      <a:pPr marL="32702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400" b="1" spc="5" dirty="0">
                          <a:latin typeface="Times New Roman"/>
                          <a:cs typeface="Times New Roman"/>
                        </a:rPr>
                        <a:t>22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9265" algn="ctr">
                        <a:lnSpc>
                          <a:spcPts val="1610"/>
                        </a:lnSpc>
                        <a:spcBef>
                          <a:spcPts val="509"/>
                        </a:spcBef>
                      </a:pP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математика</a:t>
                      </a:r>
                      <a:r>
                        <a:rPr sz="14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(базовая)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ts val="1610"/>
                        </a:lnSpc>
                        <a:spcBef>
                          <a:spcPts val="509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4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часа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" marR="0" lvl="0" indent="0" algn="ctr" defTabSz="914400" eaLnBrk="1" fontAlgn="auto" latinLnBrk="0" hangingPunct="1">
                        <a:lnSpc>
                          <a:spcPts val="1600"/>
                        </a:lnSpc>
                        <a:spcBef>
                          <a:spcPts val="51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/>
                          <a:cs typeface="Times New Roman"/>
                        </a:rPr>
                        <a:t>3ч 55</a:t>
                      </a:r>
                      <a:r>
                        <a:rPr lang="ru-RU" sz="1400" b="1" spc="-50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ru-RU" sz="1400" b="1" spc="-5" dirty="0" smtClean="0">
                          <a:latin typeface="Times New Roman"/>
                          <a:cs typeface="Times New Roman"/>
                        </a:rPr>
                        <a:t>мин</a:t>
                      </a:r>
                      <a:endParaRPr lang="ru-RU" sz="1400" dirty="0" smtClean="0">
                        <a:latin typeface="Times New Roman"/>
                        <a:cs typeface="Times New Roman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9586">
                <a:tc>
                  <a:txBody>
                    <a:bodyPr/>
                    <a:lstStyle/>
                    <a:p>
                      <a:pPr marL="37274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2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9900" algn="ctr">
                        <a:lnSpc>
                          <a:spcPts val="1610"/>
                        </a:lnSpc>
                        <a:spcBef>
                          <a:spcPts val="509"/>
                        </a:spcBef>
                      </a:pP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математика</a:t>
                      </a:r>
                      <a:r>
                        <a:rPr sz="14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(профильная)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ts val="1610"/>
                        </a:lnSpc>
                        <a:spcBef>
                          <a:spcPts val="509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3ч 55</a:t>
                      </a:r>
                      <a:r>
                        <a:rPr sz="14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мин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ts val="1610"/>
                        </a:lnSpc>
                        <a:spcBef>
                          <a:spcPts val="509"/>
                        </a:spcBef>
                      </a:pPr>
                      <a:r>
                        <a:rPr lang="ru-RU" sz="1400" dirty="0" smtClean="0">
                          <a:latin typeface="Times New Roman"/>
                          <a:cs typeface="Times New Roman"/>
                        </a:rPr>
                        <a:t>-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3468">
                <a:tc>
                  <a:txBody>
                    <a:bodyPr/>
                    <a:lstStyle/>
                    <a:p>
                      <a:pPr marL="37274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3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9900" algn="ctr">
                        <a:lnSpc>
                          <a:spcPts val="1610"/>
                        </a:lnSpc>
                        <a:spcBef>
                          <a:spcPts val="509"/>
                        </a:spcBef>
                      </a:pP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физика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ts val="1610"/>
                        </a:lnSpc>
                        <a:spcBef>
                          <a:spcPts val="509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3ч 55</a:t>
                      </a:r>
                      <a:r>
                        <a:rPr sz="14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мин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" marR="0" lvl="0" indent="0" algn="ctr" defTabSz="914400" eaLnBrk="1" fontAlgn="auto" latinLnBrk="0" hangingPunct="1">
                        <a:lnSpc>
                          <a:spcPts val="1610"/>
                        </a:lnSpc>
                        <a:spcBef>
                          <a:spcPts val="509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/>
                          <a:cs typeface="Times New Roman"/>
                        </a:rPr>
                        <a:t>3ч 30</a:t>
                      </a:r>
                      <a:r>
                        <a:rPr lang="ru-RU" sz="1400" b="1" spc="-55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ru-RU" sz="1400" b="1" spc="-5" dirty="0" smtClean="0">
                          <a:latin typeface="Times New Roman"/>
                          <a:cs typeface="Times New Roman"/>
                        </a:rPr>
                        <a:t>мин</a:t>
                      </a:r>
                      <a:endParaRPr lang="ru-RU" sz="1400" dirty="0" smtClean="0">
                        <a:latin typeface="Times New Roman"/>
                        <a:cs typeface="Times New Roman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3468">
                <a:tc>
                  <a:txBody>
                    <a:bodyPr/>
                    <a:lstStyle/>
                    <a:p>
                      <a:pPr marL="37274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4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9265" algn="ctr">
                        <a:lnSpc>
                          <a:spcPts val="1605"/>
                        </a:lnSpc>
                        <a:spcBef>
                          <a:spcPts val="509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химия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ts val="1605"/>
                        </a:lnSpc>
                        <a:spcBef>
                          <a:spcPts val="509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4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 smtClean="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lang="ru-RU" sz="1400" b="1" baseline="0" dirty="0" smtClean="0">
                          <a:latin typeface="Times New Roman"/>
                          <a:cs typeface="Times New Roman"/>
                        </a:rPr>
                        <a:t> 30 мин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" marR="0" lvl="0" indent="0" algn="ctr" defTabSz="914400" eaLnBrk="1" fontAlgn="auto" latinLnBrk="0" hangingPunct="1">
                        <a:lnSpc>
                          <a:spcPts val="1605"/>
                        </a:lnSpc>
                        <a:spcBef>
                          <a:spcPts val="509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lang="ru-RU" sz="1400" b="1" spc="-30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ru-RU" sz="1400" b="1" dirty="0" smtClean="0">
                          <a:latin typeface="Times New Roman"/>
                          <a:cs typeface="Times New Roman"/>
                        </a:rPr>
                        <a:t>часа</a:t>
                      </a:r>
                      <a:endParaRPr lang="ru-RU" sz="1400" dirty="0" smtClean="0">
                        <a:latin typeface="Times New Roman"/>
                        <a:cs typeface="Times New Roman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9232">
                <a:tc>
                  <a:txBody>
                    <a:bodyPr/>
                    <a:lstStyle/>
                    <a:p>
                      <a:pPr marL="37274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5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9900" algn="ctr">
                        <a:lnSpc>
                          <a:spcPts val="1605"/>
                        </a:lnSpc>
                        <a:spcBef>
                          <a:spcPts val="509"/>
                        </a:spcBef>
                      </a:pP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информатика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4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ИКТ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ts val="1605"/>
                        </a:lnSpc>
                        <a:spcBef>
                          <a:spcPts val="509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3ч 55</a:t>
                      </a:r>
                      <a:r>
                        <a:rPr sz="14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мин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" marR="0" lvl="0" indent="0" algn="ctr" defTabSz="914400" eaLnBrk="1" fontAlgn="auto" latinLnBrk="0" hangingPunct="1">
                        <a:lnSpc>
                          <a:spcPts val="1605"/>
                        </a:lnSpc>
                        <a:spcBef>
                          <a:spcPts val="509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lang="ru-RU" sz="1400" b="1" spc="-30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ru-RU" sz="1400" b="1" dirty="0" smtClean="0">
                          <a:latin typeface="Times New Roman"/>
                          <a:cs typeface="Times New Roman"/>
                        </a:rPr>
                        <a:t>часа</a:t>
                      </a:r>
                      <a:endParaRPr lang="ru-RU" sz="1400" dirty="0" smtClean="0">
                        <a:latin typeface="Times New Roman"/>
                        <a:cs typeface="Times New Roman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3468">
                <a:tc>
                  <a:txBody>
                    <a:bodyPr/>
                    <a:lstStyle/>
                    <a:p>
                      <a:pPr marL="37274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6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70534" algn="ctr">
                        <a:lnSpc>
                          <a:spcPts val="1605"/>
                        </a:lnSpc>
                        <a:spcBef>
                          <a:spcPts val="509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биология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ts val="1605"/>
                        </a:lnSpc>
                        <a:spcBef>
                          <a:spcPts val="509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4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 smtClean="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lang="ru-RU" sz="1400" b="1" baseline="0" dirty="0" smtClean="0">
                          <a:latin typeface="Times New Roman"/>
                          <a:cs typeface="Times New Roman"/>
                        </a:rPr>
                        <a:t> 55 мин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" marR="0" lvl="0" indent="0" algn="ctr" defTabSz="914400" eaLnBrk="1" fontAlgn="auto" latinLnBrk="0" hangingPunct="1">
                        <a:lnSpc>
                          <a:spcPts val="1605"/>
                        </a:lnSpc>
                        <a:spcBef>
                          <a:spcPts val="509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lang="ru-RU" sz="1400" b="1" spc="-30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ru-RU" sz="1400" b="1" dirty="0" smtClean="0">
                          <a:latin typeface="Times New Roman"/>
                          <a:cs typeface="Times New Roman"/>
                        </a:rPr>
                        <a:t>часа</a:t>
                      </a:r>
                      <a:endParaRPr lang="ru-RU" sz="1400" dirty="0" smtClean="0">
                        <a:latin typeface="Times New Roman"/>
                        <a:cs typeface="Times New Roman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3468">
                <a:tc>
                  <a:txBody>
                    <a:bodyPr/>
                    <a:lstStyle/>
                    <a:p>
                      <a:pPr marL="37274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7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71170" algn="ctr">
                        <a:lnSpc>
                          <a:spcPts val="1605"/>
                        </a:lnSpc>
                        <a:spcBef>
                          <a:spcPts val="515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история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654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ts val="1605"/>
                        </a:lnSpc>
                        <a:spcBef>
                          <a:spcPts val="515"/>
                        </a:spcBef>
                      </a:pPr>
                      <a:r>
                        <a:rPr sz="1400" b="1" dirty="0" smtClean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lang="ru-RU" sz="1400" b="1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 smtClean="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lang="ru-RU" sz="1400" b="1" dirty="0" smtClean="0">
                          <a:latin typeface="Times New Roman"/>
                          <a:cs typeface="Times New Roman"/>
                        </a:rPr>
                        <a:t>аса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654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430" marR="0" lvl="0" indent="0" algn="ctr" defTabSz="914400" eaLnBrk="1" fontAlgn="auto" latinLnBrk="0" hangingPunct="1">
                        <a:lnSpc>
                          <a:spcPts val="1605"/>
                        </a:lnSpc>
                        <a:spcBef>
                          <a:spcPts val="51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lang="ru-RU" sz="1400" b="1" spc="-30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ru-RU" sz="1400" b="1" dirty="0" smtClean="0">
                          <a:latin typeface="Times New Roman"/>
                          <a:cs typeface="Times New Roman"/>
                        </a:rPr>
                        <a:t>часа</a:t>
                      </a:r>
                      <a:endParaRPr lang="ru-RU" sz="1400" dirty="0" smtClean="0">
                        <a:latin typeface="Times New Roman"/>
                        <a:cs typeface="Times New Roman"/>
                      </a:endParaRPr>
                    </a:p>
                  </a:txBody>
                  <a:tcPr marL="0" marR="0" marT="654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086">
                <a:tc>
                  <a:txBody>
                    <a:bodyPr/>
                    <a:lstStyle/>
                    <a:p>
                      <a:pPr marL="37274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8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71170" algn="ctr">
                        <a:lnSpc>
                          <a:spcPts val="1605"/>
                        </a:lnSpc>
                        <a:spcBef>
                          <a:spcPts val="515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география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654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ts val="1605"/>
                        </a:lnSpc>
                        <a:spcBef>
                          <a:spcPts val="515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4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часа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654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" marR="0" lvl="0" indent="0" algn="ctr" defTabSz="914400" eaLnBrk="1" fontAlgn="auto" latinLnBrk="0" hangingPunct="1">
                        <a:lnSpc>
                          <a:spcPts val="1605"/>
                        </a:lnSpc>
                        <a:spcBef>
                          <a:spcPts val="51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/>
                          <a:cs typeface="Times New Roman"/>
                        </a:rPr>
                        <a:t>2ч 30</a:t>
                      </a:r>
                      <a:r>
                        <a:rPr lang="ru-RU" sz="1400" b="1" spc="-55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ru-RU" sz="1400" b="1" spc="-5" dirty="0" smtClean="0">
                          <a:latin typeface="Times New Roman"/>
                          <a:cs typeface="Times New Roman"/>
                        </a:rPr>
                        <a:t>мин</a:t>
                      </a:r>
                      <a:endParaRPr lang="ru-RU" sz="1400" dirty="0" smtClean="0">
                        <a:latin typeface="Times New Roman"/>
                        <a:cs typeface="Times New Roman"/>
                      </a:endParaRPr>
                    </a:p>
                  </a:txBody>
                  <a:tcPr marL="0" marR="0" marT="654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6424">
                <a:tc>
                  <a:txBody>
                    <a:bodyPr/>
                    <a:lstStyle/>
                    <a:p>
                      <a:pPr marL="37274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9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9265"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английский</a:t>
                      </a:r>
                      <a:r>
                        <a:rPr sz="1400" b="1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язык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dirty="0" smtClean="0">
                          <a:latin typeface="Times New Roman"/>
                          <a:cs typeface="Times New Roman"/>
                        </a:rPr>
                        <a:t>3 часа 10 мин – письменная</a:t>
                      </a:r>
                      <a:r>
                        <a:rPr lang="ru-RU" sz="1400" b="1" spc="-75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 err="1" smtClean="0">
                          <a:latin typeface="Times New Roman"/>
                          <a:cs typeface="Times New Roman"/>
                        </a:rPr>
                        <a:t>часть</a:t>
                      </a:r>
                      <a:r>
                        <a:rPr sz="1400" b="1" dirty="0" smtClean="0">
                          <a:latin typeface="Times New Roman"/>
                          <a:cs typeface="Times New Roman"/>
                        </a:rPr>
                        <a:t>  </a:t>
                      </a:r>
                      <a:endParaRPr lang="ru-RU" sz="1400" b="1" dirty="0" smtClean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400" b="1" dirty="0" smtClean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lang="ru-RU" sz="1400" b="1" dirty="0" smtClean="0">
                          <a:latin typeface="Times New Roman"/>
                          <a:cs typeface="Times New Roman"/>
                        </a:rPr>
                        <a:t>7</a:t>
                      </a:r>
                      <a:r>
                        <a:rPr sz="1400" b="1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 err="1" smtClean="0">
                          <a:latin typeface="Times New Roman"/>
                          <a:cs typeface="Times New Roman"/>
                        </a:rPr>
                        <a:t>мин</a:t>
                      </a:r>
                      <a:r>
                        <a:rPr sz="1400" b="1" spc="-5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 smtClean="0">
                          <a:latin typeface="Times New Roman"/>
                          <a:cs typeface="Times New Roman"/>
                        </a:rPr>
                        <a:t>– </a:t>
                      </a:r>
                      <a:r>
                        <a:rPr sz="1400" b="1" spc="-10" dirty="0" err="1" smtClean="0">
                          <a:latin typeface="Times New Roman"/>
                          <a:cs typeface="Times New Roman"/>
                        </a:rPr>
                        <a:t>устная</a:t>
                      </a:r>
                      <a:r>
                        <a:rPr sz="1400" b="1" spc="-55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 err="1" smtClean="0">
                          <a:latin typeface="Times New Roman"/>
                          <a:cs typeface="Times New Roman"/>
                        </a:rPr>
                        <a:t>часть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7505" marR="151130" lvl="0" indent="-18796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104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/>
                          <a:cs typeface="Times New Roman"/>
                        </a:rPr>
                        <a:t>3ч 30</a:t>
                      </a:r>
                      <a:r>
                        <a:rPr lang="ru-RU" sz="1400" b="1" spc="-55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ru-RU" sz="1400" b="1" spc="-5" dirty="0" smtClean="0">
                          <a:latin typeface="Times New Roman"/>
                          <a:cs typeface="Times New Roman"/>
                        </a:rPr>
                        <a:t>мин</a:t>
                      </a:r>
                      <a:endParaRPr lang="ru-RU" sz="1400" dirty="0" smtClean="0">
                        <a:latin typeface="Times New Roman"/>
                        <a:cs typeface="Times New Roman"/>
                      </a:endParaRPr>
                    </a:p>
                    <a:p>
                      <a:pPr marL="357505" marR="151130" indent="-187960">
                        <a:lnSpc>
                          <a:spcPct val="100000"/>
                        </a:lnSpc>
                        <a:spcBef>
                          <a:spcPts val="1040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086">
                <a:tc>
                  <a:txBody>
                    <a:bodyPr/>
                    <a:lstStyle/>
                    <a:p>
                      <a:pPr marL="32702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12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9265" algn="ctr">
                        <a:lnSpc>
                          <a:spcPts val="1600"/>
                        </a:lnSpc>
                        <a:spcBef>
                          <a:spcPts val="515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обществознание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6540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ts val="1600"/>
                        </a:lnSpc>
                        <a:spcBef>
                          <a:spcPts val="515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3ч 30</a:t>
                      </a:r>
                      <a:r>
                        <a:rPr sz="14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мин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6540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" marR="0" lvl="0" indent="0" algn="ctr" defTabSz="914400" eaLnBrk="1" fontAlgn="auto" latinLnBrk="0" hangingPunct="1">
                        <a:lnSpc>
                          <a:spcPts val="1600"/>
                        </a:lnSpc>
                        <a:spcBef>
                          <a:spcPts val="51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/>
                          <a:cs typeface="Times New Roman"/>
                        </a:rPr>
                        <a:t>3ч 55</a:t>
                      </a:r>
                      <a:r>
                        <a:rPr lang="ru-RU" sz="1400" b="1" spc="-50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ru-RU" sz="1400" b="1" spc="-5" dirty="0" smtClean="0">
                          <a:latin typeface="Times New Roman"/>
                          <a:cs typeface="Times New Roman"/>
                        </a:rPr>
                        <a:t>мин</a:t>
                      </a:r>
                      <a:endParaRPr lang="ru-RU" sz="1400" dirty="0" smtClean="0">
                        <a:latin typeface="Times New Roman"/>
                        <a:cs typeface="Times New Roman"/>
                      </a:endParaRPr>
                    </a:p>
                  </a:txBody>
                  <a:tcPr marL="0" marR="0" marT="6540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086">
                <a:tc>
                  <a:txBody>
                    <a:bodyPr/>
                    <a:lstStyle/>
                    <a:p>
                      <a:pPr marL="32702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400" b="1" spc="5" dirty="0">
                          <a:latin typeface="Times New Roman"/>
                          <a:cs typeface="Times New Roman"/>
                        </a:rPr>
                        <a:t>18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9265" algn="ctr">
                        <a:lnSpc>
                          <a:spcPts val="1600"/>
                        </a:lnSpc>
                        <a:spcBef>
                          <a:spcPts val="515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литература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654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ts val="1600"/>
                        </a:lnSpc>
                        <a:spcBef>
                          <a:spcPts val="515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3ч 55</a:t>
                      </a:r>
                      <a:r>
                        <a:rPr sz="1400" b="1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мин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654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" marR="0" lvl="0" indent="0" algn="ctr" defTabSz="914400" eaLnBrk="1" fontAlgn="auto" latinLnBrk="0" hangingPunct="1">
                        <a:lnSpc>
                          <a:spcPts val="1600"/>
                        </a:lnSpc>
                        <a:spcBef>
                          <a:spcPts val="51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lang="ru-RU" sz="1400" b="1" spc="-30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ru-RU" sz="1400" b="1" dirty="0" smtClean="0">
                          <a:latin typeface="Times New Roman"/>
                          <a:cs typeface="Times New Roman"/>
                        </a:rPr>
                        <a:t>часа</a:t>
                      </a:r>
                      <a:endParaRPr lang="ru-RU" sz="1400" dirty="0" smtClean="0">
                        <a:latin typeface="Times New Roman"/>
                        <a:cs typeface="Times New Roman"/>
                      </a:endParaRPr>
                    </a:p>
                  </a:txBody>
                  <a:tcPr marL="0" marR="0" marT="654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pic>
        <p:nvPicPr>
          <p:cNvPr id="6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1" y="0"/>
            <a:ext cx="1905000" cy="742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11200" y="120853"/>
            <a:ext cx="7943215" cy="101245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6175">
              <a:lnSpc>
                <a:spcPct val="100000"/>
              </a:lnSpc>
              <a:spcBef>
                <a:spcPts val="95"/>
              </a:spcBef>
            </a:pPr>
            <a:r>
              <a:rPr sz="2800" u="heavy" spc="-70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endParaRPr sz="28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3700" dirty="0">
              <a:latin typeface="Times New Roman"/>
              <a:cs typeface="Times New Roman"/>
            </a:endParaRPr>
          </a:p>
        </p:txBody>
      </p:sp>
      <p:pic>
        <p:nvPicPr>
          <p:cNvPr id="4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  <p:pic>
        <p:nvPicPr>
          <p:cNvPr id="4098" name="Picture 2" descr="F:\2021-2022\ГИА в 2022 году\img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62200" y="209550"/>
            <a:ext cx="6477000" cy="4724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11200" y="120853"/>
            <a:ext cx="7943215" cy="452110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6175">
              <a:lnSpc>
                <a:spcPct val="100000"/>
              </a:lnSpc>
              <a:spcBef>
                <a:spcPts val="95"/>
              </a:spcBef>
            </a:pPr>
            <a:r>
              <a:rPr sz="2800" u="heavy" spc="-70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b="1" u="heavy" spc="-14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РАЗРЕШЕНО</a:t>
            </a:r>
            <a:r>
              <a:rPr sz="2800" b="1" u="heavy" spc="-2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sz="2800" b="1" u="heavy" spc="-210" dirty="0" smtClean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b="1" u="heavy" spc="-150" dirty="0" smtClean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ИСПОЛЬЗОВАТЬ</a:t>
            </a:r>
            <a:r>
              <a:rPr sz="2800" b="1" u="heavy" spc="-15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:</a:t>
            </a:r>
            <a:endParaRPr sz="28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3700" dirty="0">
              <a:latin typeface="Times New Roman"/>
              <a:cs typeface="Times New Roman"/>
            </a:endParaRPr>
          </a:p>
          <a:p>
            <a:pPr marL="1768475">
              <a:lnSpc>
                <a:spcPct val="100000"/>
              </a:lnSpc>
            </a:pPr>
            <a:r>
              <a:rPr sz="2800" b="1" spc="25" dirty="0">
                <a:latin typeface="Georgia"/>
                <a:cs typeface="Georgia"/>
              </a:rPr>
              <a:t>Математика </a:t>
            </a:r>
            <a:r>
              <a:rPr sz="2800" spc="-405" dirty="0">
                <a:latin typeface="Georgia"/>
                <a:cs typeface="Georgia"/>
              </a:rPr>
              <a:t>–</a:t>
            </a:r>
            <a:r>
              <a:rPr sz="2800" spc="-375" dirty="0">
                <a:latin typeface="Georgia"/>
                <a:cs typeface="Georgia"/>
              </a:rPr>
              <a:t> </a:t>
            </a:r>
            <a:r>
              <a:rPr sz="2800" spc="70" dirty="0">
                <a:latin typeface="Georgia"/>
                <a:cs typeface="Georgia"/>
              </a:rPr>
              <a:t>линейка;</a:t>
            </a:r>
            <a:endParaRPr sz="2800" dirty="0">
              <a:latin typeface="Georgia"/>
              <a:cs typeface="Georgia"/>
            </a:endParaRPr>
          </a:p>
          <a:p>
            <a:pPr marL="539750" marR="531495" algn="ctr">
              <a:lnSpc>
                <a:spcPct val="100000"/>
              </a:lnSpc>
              <a:spcBef>
                <a:spcPts val="2400"/>
              </a:spcBef>
            </a:pPr>
            <a:r>
              <a:rPr sz="2800" b="1" spc="-15" dirty="0">
                <a:latin typeface="Georgia"/>
                <a:cs typeface="Georgia"/>
              </a:rPr>
              <a:t>География </a:t>
            </a:r>
            <a:r>
              <a:rPr sz="2800" spc="-405" dirty="0">
                <a:latin typeface="Georgia"/>
                <a:cs typeface="Georgia"/>
              </a:rPr>
              <a:t>– </a:t>
            </a:r>
            <a:r>
              <a:rPr sz="2800" spc="85" dirty="0">
                <a:latin typeface="Georgia"/>
                <a:cs typeface="Georgia"/>
              </a:rPr>
              <a:t>линейка, </a:t>
            </a:r>
            <a:r>
              <a:rPr sz="2800" spc="135" dirty="0">
                <a:latin typeface="Georgia"/>
                <a:cs typeface="Georgia"/>
              </a:rPr>
              <a:t>транспортир </a:t>
            </a:r>
            <a:r>
              <a:rPr sz="2800" spc="100" dirty="0">
                <a:latin typeface="Georgia"/>
                <a:cs typeface="Georgia"/>
              </a:rPr>
              <a:t>и  </a:t>
            </a:r>
            <a:r>
              <a:rPr sz="2800" spc="110" dirty="0">
                <a:latin typeface="Georgia"/>
                <a:cs typeface="Georgia"/>
              </a:rPr>
              <a:t>непрограммируемый</a:t>
            </a:r>
            <a:r>
              <a:rPr sz="2800" spc="245" dirty="0">
                <a:latin typeface="Georgia"/>
                <a:cs typeface="Georgia"/>
              </a:rPr>
              <a:t> </a:t>
            </a:r>
            <a:r>
              <a:rPr sz="2800" spc="70" dirty="0">
                <a:latin typeface="Georgia"/>
                <a:cs typeface="Georgia"/>
              </a:rPr>
              <a:t>калькулятор</a:t>
            </a:r>
            <a:endParaRPr sz="2800" dirty="0">
              <a:latin typeface="Georgia"/>
              <a:cs typeface="Georgia"/>
            </a:endParaRPr>
          </a:p>
          <a:p>
            <a:pPr marL="170815" marR="163195" algn="ctr">
              <a:lnSpc>
                <a:spcPct val="100000"/>
              </a:lnSpc>
              <a:spcBef>
                <a:spcPts val="2405"/>
              </a:spcBef>
            </a:pPr>
            <a:r>
              <a:rPr sz="2800" b="1" spc="-30" dirty="0">
                <a:latin typeface="Georgia"/>
                <a:cs typeface="Georgia"/>
              </a:rPr>
              <a:t>Физика </a:t>
            </a:r>
            <a:r>
              <a:rPr sz="2800" spc="-405" dirty="0">
                <a:latin typeface="Georgia"/>
                <a:cs typeface="Georgia"/>
              </a:rPr>
              <a:t>– </a:t>
            </a:r>
            <a:r>
              <a:rPr sz="2800" spc="80" dirty="0">
                <a:latin typeface="Georgia"/>
                <a:cs typeface="Georgia"/>
              </a:rPr>
              <a:t>линейка </a:t>
            </a:r>
            <a:r>
              <a:rPr sz="2800" spc="100" dirty="0">
                <a:latin typeface="Georgia"/>
                <a:cs typeface="Georgia"/>
              </a:rPr>
              <a:t>и </a:t>
            </a:r>
            <a:r>
              <a:rPr sz="2800" spc="110" dirty="0">
                <a:latin typeface="Georgia"/>
                <a:cs typeface="Georgia"/>
              </a:rPr>
              <a:t>непрограммируемый  </a:t>
            </a:r>
            <a:r>
              <a:rPr sz="2800" spc="65" dirty="0">
                <a:latin typeface="Georgia"/>
                <a:cs typeface="Georgia"/>
              </a:rPr>
              <a:t>калькулятор;</a:t>
            </a:r>
            <a:endParaRPr sz="2800" dirty="0">
              <a:latin typeface="Georgia"/>
              <a:cs typeface="Georgia"/>
            </a:endParaRPr>
          </a:p>
          <a:p>
            <a:pPr algn="ctr">
              <a:lnSpc>
                <a:spcPct val="100000"/>
              </a:lnSpc>
              <a:spcBef>
                <a:spcPts val="2400"/>
              </a:spcBef>
            </a:pPr>
            <a:r>
              <a:rPr sz="2800" b="1" spc="-10" dirty="0">
                <a:latin typeface="Georgia"/>
                <a:cs typeface="Georgia"/>
              </a:rPr>
              <a:t>Химия </a:t>
            </a:r>
            <a:r>
              <a:rPr sz="2800" spc="70" dirty="0">
                <a:latin typeface="Georgia"/>
                <a:cs typeface="Georgia"/>
              </a:rPr>
              <a:t>- </a:t>
            </a:r>
            <a:r>
              <a:rPr sz="2800" spc="110" dirty="0">
                <a:latin typeface="Georgia"/>
                <a:cs typeface="Georgia"/>
              </a:rPr>
              <a:t>непрограммируемый</a:t>
            </a:r>
            <a:r>
              <a:rPr sz="2800" spc="590" dirty="0">
                <a:latin typeface="Georgia"/>
                <a:cs typeface="Georgia"/>
              </a:rPr>
              <a:t> </a:t>
            </a:r>
            <a:r>
              <a:rPr sz="2800" spc="70" dirty="0">
                <a:latin typeface="Georgia"/>
                <a:cs typeface="Georgia"/>
              </a:rPr>
              <a:t>калькулятор;</a:t>
            </a:r>
            <a:endParaRPr sz="2800" dirty="0">
              <a:latin typeface="Georgia"/>
              <a:cs typeface="Georgia"/>
            </a:endParaRPr>
          </a:p>
        </p:txBody>
      </p:sp>
      <p:pic>
        <p:nvPicPr>
          <p:cNvPr id="4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11200" y="120853"/>
            <a:ext cx="7943215" cy="107401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6175">
              <a:lnSpc>
                <a:spcPct val="100000"/>
              </a:lnSpc>
              <a:spcBef>
                <a:spcPts val="95"/>
              </a:spcBef>
            </a:pPr>
            <a:r>
              <a:rPr sz="2800" u="heavy" spc="-70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sz="3200" b="1" u="heavy" spc="-145" dirty="0" smtClean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Видеонаблюдение</a:t>
            </a:r>
            <a:r>
              <a:rPr sz="2800" b="1" u="heavy" spc="-150" dirty="0" smtClean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:</a:t>
            </a:r>
            <a:endParaRPr sz="28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3700" dirty="0">
              <a:latin typeface="Times New Roman"/>
              <a:cs typeface="Times New Roman"/>
            </a:endParaRPr>
          </a:p>
        </p:txBody>
      </p:sp>
      <p:pic>
        <p:nvPicPr>
          <p:cNvPr id="4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  <p:pic>
        <p:nvPicPr>
          <p:cNvPr id="2050" name="Picture 2" descr="F:\2021-2022\ГИА в 2022 году\croppedImg_546958684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1600" y="971550"/>
            <a:ext cx="6671733" cy="37528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11200" y="120853"/>
            <a:ext cx="7943215" cy="107401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6175">
              <a:lnSpc>
                <a:spcPct val="100000"/>
              </a:lnSpc>
              <a:spcBef>
                <a:spcPts val="95"/>
              </a:spcBef>
            </a:pPr>
            <a:r>
              <a:rPr sz="2800" u="heavy" spc="-70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sz="3200" b="1" u="heavy" spc="-145" dirty="0" err="1" smtClean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Апеляции</a:t>
            </a:r>
            <a:r>
              <a:rPr sz="2800" b="1" u="heavy" spc="-150" dirty="0" smtClean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:</a:t>
            </a:r>
            <a:endParaRPr sz="28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3700" dirty="0">
              <a:latin typeface="Times New Roman"/>
              <a:cs typeface="Times New Roman"/>
            </a:endParaRPr>
          </a:p>
        </p:txBody>
      </p:sp>
      <p:pic>
        <p:nvPicPr>
          <p:cNvPr id="4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  <p:pic>
        <p:nvPicPr>
          <p:cNvPr id="3074" name="Picture 2" descr="F:\2021-2022\ГИА в 2022 году\img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4581" y="942182"/>
            <a:ext cx="8249833" cy="4000500"/>
          </a:xfrm>
          <a:prstGeom prst="rect">
            <a:avLst/>
          </a:prstGeom>
          <a:noFill/>
        </p:spPr>
      </p:pic>
      <p:pic>
        <p:nvPicPr>
          <p:cNvPr id="6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85123" y="871217"/>
            <a:ext cx="1875691" cy="889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6827" y="1276350"/>
            <a:ext cx="8018780" cy="353686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spc="-155" dirty="0" err="1" smtClean="0">
                <a:latin typeface="Georgia"/>
                <a:cs typeface="Georgia"/>
              </a:rPr>
              <a:t>Итоговое</a:t>
            </a:r>
            <a:r>
              <a:rPr lang="ru-RU" sz="2100" b="1" spc="-155" dirty="0" smtClean="0">
                <a:latin typeface="Georgia"/>
                <a:cs typeface="Georgia"/>
              </a:rPr>
              <a:t> </a:t>
            </a:r>
            <a:r>
              <a:rPr sz="2100" b="1" spc="-155" dirty="0" smtClean="0">
                <a:latin typeface="Georgia"/>
                <a:cs typeface="Georgia"/>
              </a:rPr>
              <a:t> </a:t>
            </a:r>
            <a:r>
              <a:rPr sz="2100" b="1" spc="-155" dirty="0" err="1" smtClean="0">
                <a:latin typeface="Georgia"/>
                <a:cs typeface="Georgia"/>
              </a:rPr>
              <a:t>сочинение</a:t>
            </a:r>
            <a:endParaRPr sz="21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100" b="1" spc="-105" dirty="0" err="1">
                <a:latin typeface="Georgia"/>
                <a:cs typeface="Georgia"/>
              </a:rPr>
              <a:t>Аттестат</a:t>
            </a:r>
            <a:r>
              <a:rPr sz="2100" b="1" spc="-105" dirty="0">
                <a:latin typeface="Georgia"/>
                <a:cs typeface="Georgia"/>
              </a:rPr>
              <a:t> </a:t>
            </a:r>
            <a:r>
              <a:rPr lang="ru-RU" sz="2100" b="1" spc="-105" dirty="0" smtClean="0">
                <a:latin typeface="Georgia"/>
                <a:cs typeface="Georgia"/>
              </a:rPr>
              <a:t> </a:t>
            </a:r>
            <a:r>
              <a:rPr sz="2100" b="1" spc="-135" dirty="0" smtClean="0">
                <a:latin typeface="Georgia"/>
                <a:cs typeface="Georgia"/>
              </a:rPr>
              <a:t>с </a:t>
            </a:r>
            <a:r>
              <a:rPr lang="ru-RU" sz="2100" b="1" spc="-135" dirty="0" smtClean="0">
                <a:latin typeface="Georgia"/>
                <a:cs typeface="Georgia"/>
              </a:rPr>
              <a:t> </a:t>
            </a:r>
            <a:r>
              <a:rPr sz="2100" b="1" spc="-155" dirty="0" err="1" smtClean="0">
                <a:latin typeface="Georgia"/>
                <a:cs typeface="Georgia"/>
              </a:rPr>
              <a:t>отличием</a:t>
            </a:r>
            <a:endParaRPr sz="21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05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100" b="1" spc="-135" dirty="0" err="1">
                <a:latin typeface="Georgia"/>
                <a:cs typeface="Georgia"/>
              </a:rPr>
              <a:t>Волонтерская</a:t>
            </a:r>
            <a:r>
              <a:rPr sz="2100" b="1" spc="-135" dirty="0">
                <a:latin typeface="Georgia"/>
                <a:cs typeface="Georgia"/>
              </a:rPr>
              <a:t> </a:t>
            </a:r>
            <a:r>
              <a:rPr sz="2100" b="1" spc="-110" dirty="0" err="1" smtClean="0">
                <a:latin typeface="Georgia"/>
                <a:cs typeface="Georgia"/>
              </a:rPr>
              <a:t>деятельность</a:t>
            </a:r>
            <a:endParaRPr sz="21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050" dirty="0">
              <a:latin typeface="Times New Roman"/>
              <a:cs typeface="Times New Roman"/>
            </a:endParaRPr>
          </a:p>
          <a:p>
            <a:pPr marL="12700" marR="38735">
              <a:lnSpc>
                <a:spcPct val="100000"/>
              </a:lnSpc>
            </a:pPr>
            <a:r>
              <a:rPr sz="2100" b="1" spc="-145" dirty="0">
                <a:latin typeface="Georgia"/>
                <a:cs typeface="Georgia"/>
              </a:rPr>
              <a:t>Участие </a:t>
            </a:r>
            <a:r>
              <a:rPr sz="2100" b="1" spc="-185" dirty="0">
                <a:latin typeface="Georgia"/>
                <a:cs typeface="Georgia"/>
              </a:rPr>
              <a:t>и </a:t>
            </a:r>
            <a:r>
              <a:rPr sz="2100" b="1" spc="-145" dirty="0">
                <a:latin typeface="Georgia"/>
                <a:cs typeface="Georgia"/>
              </a:rPr>
              <a:t>победы </a:t>
            </a:r>
            <a:r>
              <a:rPr sz="2100" b="1" spc="-135" dirty="0">
                <a:latin typeface="Georgia"/>
                <a:cs typeface="Georgia"/>
              </a:rPr>
              <a:t>в </a:t>
            </a:r>
            <a:r>
              <a:rPr sz="2100" b="1" spc="-140" dirty="0">
                <a:latin typeface="Georgia"/>
                <a:cs typeface="Georgia"/>
              </a:rPr>
              <a:t>предметных </a:t>
            </a:r>
            <a:r>
              <a:rPr sz="2100" b="1" spc="-150" dirty="0">
                <a:latin typeface="Georgia"/>
                <a:cs typeface="Georgia"/>
              </a:rPr>
              <a:t>олимпиадах </a:t>
            </a:r>
            <a:r>
              <a:rPr sz="2100" b="1" spc="-185" dirty="0">
                <a:latin typeface="Georgia"/>
                <a:cs typeface="Georgia"/>
              </a:rPr>
              <a:t>и </a:t>
            </a:r>
            <a:r>
              <a:rPr sz="2100" b="1" spc="-130" dirty="0" err="1">
                <a:latin typeface="Georgia"/>
                <a:cs typeface="Georgia"/>
              </a:rPr>
              <a:t>творческих</a:t>
            </a:r>
            <a:r>
              <a:rPr sz="2100" b="1" spc="-130" dirty="0">
                <a:latin typeface="Georgia"/>
                <a:cs typeface="Georgia"/>
              </a:rPr>
              <a:t>  </a:t>
            </a:r>
            <a:r>
              <a:rPr sz="2100" b="1" spc="-135" dirty="0" err="1" smtClean="0">
                <a:latin typeface="Georgia"/>
                <a:cs typeface="Georgia"/>
              </a:rPr>
              <a:t>конкурсах</a:t>
            </a:r>
            <a:endParaRPr sz="2100" dirty="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05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100" b="1" spc="-175" dirty="0">
                <a:latin typeface="Georgia"/>
                <a:cs typeface="Georgia"/>
              </a:rPr>
              <a:t>Спортивные </a:t>
            </a:r>
            <a:r>
              <a:rPr sz="2100" b="1" spc="-120" dirty="0" err="1">
                <a:latin typeface="Georgia"/>
                <a:cs typeface="Georgia"/>
              </a:rPr>
              <a:t>заслуги</a:t>
            </a:r>
            <a:r>
              <a:rPr sz="2100" b="1" spc="-120" dirty="0">
                <a:latin typeface="Georgia"/>
                <a:cs typeface="Georgia"/>
              </a:rPr>
              <a:t> </a:t>
            </a:r>
            <a:endParaRPr lang="ru-RU" sz="2100" b="1" spc="-120" dirty="0" smtClean="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</a:pPr>
            <a:r>
              <a:rPr sz="2100" b="1" spc="-160" dirty="0" err="1" smtClean="0">
                <a:latin typeface="Georgia"/>
                <a:cs typeface="Georgia"/>
              </a:rPr>
              <a:t>Золотой</a:t>
            </a:r>
            <a:r>
              <a:rPr sz="2100" b="1" spc="-160" dirty="0" smtClean="0">
                <a:latin typeface="Georgia"/>
                <a:cs typeface="Georgia"/>
              </a:rPr>
              <a:t> </a:t>
            </a:r>
            <a:r>
              <a:rPr sz="2100" b="1" spc="-155" dirty="0">
                <a:latin typeface="Georgia"/>
                <a:cs typeface="Georgia"/>
              </a:rPr>
              <a:t>значок</a:t>
            </a:r>
            <a:r>
              <a:rPr sz="2100" b="1" spc="-150" dirty="0">
                <a:latin typeface="Georgia"/>
                <a:cs typeface="Georgia"/>
              </a:rPr>
              <a:t> </a:t>
            </a:r>
            <a:r>
              <a:rPr sz="1800" b="1" spc="-145" dirty="0">
                <a:solidFill>
                  <a:srgbClr val="C00000"/>
                </a:solidFill>
                <a:latin typeface="Georgia"/>
                <a:cs typeface="Georgia"/>
              </a:rPr>
              <a:t>ГТО!!</a:t>
            </a:r>
            <a:endParaRPr sz="1800" dirty="0">
              <a:latin typeface="Georgia"/>
              <a:cs typeface="Georgi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0" y="0"/>
            <a:ext cx="8991600" cy="13593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7620">
              <a:lnSpc>
                <a:spcPts val="3520"/>
              </a:lnSpc>
              <a:spcBef>
                <a:spcPts val="100"/>
              </a:spcBef>
              <a:tabLst>
                <a:tab pos="3529329" algn="l"/>
                <a:tab pos="5177790" algn="l"/>
              </a:tabLst>
            </a:pPr>
            <a:r>
              <a:rPr sz="2800" b="0" u="heavy" spc="-745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heavy" spc="105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Как	</a:t>
            </a:r>
            <a:r>
              <a:rPr sz="2400" u="heavy" spc="130" dirty="0" err="1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можно</a:t>
            </a:r>
            <a:r>
              <a:rPr lang="ru-RU" sz="2400" u="heavy" spc="130" dirty="0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получить дополнительные баллы (</a:t>
            </a:r>
            <a:r>
              <a:rPr lang="ru-RU" sz="2400" u="heavy" spc="130" dirty="0" smtClean="0">
                <a:solidFill>
                  <a:srgbClr val="C00000"/>
                </a:solidFill>
                <a:uFill>
                  <a:solidFill>
                    <a:srgbClr val="000000"/>
                  </a:solidFill>
                </a:uFill>
              </a:rPr>
              <a:t>от 1 до 10 баллов</a:t>
            </a:r>
            <a:r>
              <a:rPr lang="ru-RU" sz="2400" u="heavy" spc="130" dirty="0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)</a:t>
            </a:r>
            <a:endParaRPr sz="2400" dirty="0">
              <a:latin typeface="Times New Roman"/>
              <a:cs typeface="Times New Roman"/>
            </a:endParaRPr>
          </a:p>
        </p:txBody>
      </p:sp>
      <p:pic>
        <p:nvPicPr>
          <p:cNvPr id="6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0" y="0"/>
            <a:ext cx="8991600" cy="87023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7620">
              <a:lnSpc>
                <a:spcPts val="3520"/>
              </a:lnSpc>
              <a:spcBef>
                <a:spcPts val="100"/>
              </a:spcBef>
              <a:tabLst>
                <a:tab pos="3529329" algn="l"/>
                <a:tab pos="5177790" algn="l"/>
              </a:tabLst>
            </a:pPr>
            <a:r>
              <a:rPr sz="2800" b="0" u="sng" spc="-745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sz="2400" u="sng" spc="105" dirty="0" smtClean="0">
                <a:uFill>
                  <a:solidFill>
                    <a:srgbClr val="000000"/>
                  </a:solidFill>
                </a:uFill>
              </a:rPr>
              <a:t>МЕДАЛЬ «За особые успехи в учении»</a:t>
            </a:r>
            <a:endParaRPr sz="2400" u="sng" dirty="0">
              <a:latin typeface="Times New Roman"/>
              <a:cs typeface="Times New Roman"/>
            </a:endParaRPr>
          </a:p>
        </p:txBody>
      </p:sp>
      <p:pic>
        <p:nvPicPr>
          <p:cNvPr id="6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  <p:pic>
        <p:nvPicPr>
          <p:cNvPr id="5122" name="Picture 2" descr="F:\2021-2022\ГИА в 2022 году\rssimg-848ef549c79467ff097ce59c1d1dcce3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00200" y="895350"/>
            <a:ext cx="6096000" cy="40614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572255" y="3848100"/>
            <a:ext cx="1376172" cy="4617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3339" y="4160520"/>
            <a:ext cx="9090660" cy="58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443227" y="4587239"/>
            <a:ext cx="6469380" cy="5562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437119" y="4587239"/>
            <a:ext cx="595883" cy="55626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58304" y="1082116"/>
            <a:ext cx="841057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0" u="heavy" spc="-60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i="1" u="heavy" spc="27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Приказ </a:t>
            </a:r>
            <a:r>
              <a:rPr sz="2400" i="1" u="heavy" spc="18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Минпросвещения </a:t>
            </a:r>
            <a:r>
              <a:rPr sz="2400" i="1" u="heavy" spc="16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России </a:t>
            </a:r>
            <a:r>
              <a:rPr sz="2400" i="1" u="heavy" spc="24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и</a:t>
            </a:r>
            <a:r>
              <a:rPr sz="2400" i="1" u="heavy" spc="-29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 </a:t>
            </a:r>
            <a:r>
              <a:rPr sz="2400" i="1" u="heavy" spc="14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Рособрнадзора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61620" y="1448180"/>
            <a:ext cx="8799830" cy="372922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620" algn="ctr">
              <a:lnSpc>
                <a:spcPct val="100000"/>
              </a:lnSpc>
              <a:spcBef>
                <a:spcPts val="100"/>
              </a:spcBef>
            </a:pPr>
            <a:r>
              <a:rPr sz="2400" u="heavy" spc="-60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i="1" u="heavy" spc="15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от </a:t>
            </a:r>
            <a:r>
              <a:rPr sz="2400" b="1" i="1" u="heavy" spc="16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07.11.2018 </a:t>
            </a:r>
            <a:r>
              <a:rPr sz="2400" b="1" i="1" u="heavy" spc="21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№190/1512 </a:t>
            </a:r>
            <a:r>
              <a:rPr sz="2400" b="1" i="1" u="heavy" spc="5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"Об</a:t>
            </a:r>
            <a:r>
              <a:rPr sz="2400" b="1" i="1" u="heavy" spc="-13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 </a:t>
            </a:r>
            <a:r>
              <a:rPr sz="2400" b="1" i="1" u="heavy" spc="17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утверждении</a:t>
            </a:r>
            <a:endParaRPr sz="2400">
              <a:latin typeface="Trebuchet MS"/>
              <a:cs typeface="Trebuchet MS"/>
            </a:endParaRPr>
          </a:p>
          <a:p>
            <a:pPr marL="9525" algn="ctr">
              <a:lnSpc>
                <a:spcPct val="100000"/>
              </a:lnSpc>
            </a:pPr>
            <a:r>
              <a:rPr sz="2400" u="heavy" spc="-60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i="1" u="heavy" spc="229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Порядка </a:t>
            </a:r>
            <a:r>
              <a:rPr sz="2400" b="1" i="1" u="heavy" spc="14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проведения </a:t>
            </a:r>
            <a:r>
              <a:rPr sz="2400" b="1" i="1" u="heavy" spc="13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государственной</a:t>
            </a:r>
            <a:r>
              <a:rPr sz="2400" b="1" i="1" u="heavy" spc="-3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 </a:t>
            </a:r>
            <a:r>
              <a:rPr sz="2400" b="1" i="1" u="heavy" spc="10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итоговой</a:t>
            </a:r>
            <a:endParaRPr sz="2400">
              <a:latin typeface="Trebuchet MS"/>
              <a:cs typeface="Trebuchet MS"/>
            </a:endParaRPr>
          </a:p>
          <a:p>
            <a:pPr marL="8890" algn="ctr">
              <a:lnSpc>
                <a:spcPct val="100000"/>
              </a:lnSpc>
            </a:pPr>
            <a:r>
              <a:rPr sz="2400" u="heavy" spc="-60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i="1" u="heavy" spc="21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аттестации </a:t>
            </a:r>
            <a:r>
              <a:rPr sz="2400" b="1" i="1" u="heavy" spc="15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по </a:t>
            </a:r>
            <a:r>
              <a:rPr sz="2400" b="1" i="1" u="heavy" spc="16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образовательным</a:t>
            </a:r>
            <a:r>
              <a:rPr sz="2400" b="1" i="1" u="heavy" spc="-9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 </a:t>
            </a:r>
            <a:r>
              <a:rPr sz="2400" b="1" i="1" u="heavy" spc="17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программам</a:t>
            </a:r>
            <a:endParaRPr sz="2400">
              <a:latin typeface="Trebuchet MS"/>
              <a:cs typeface="Trebuchet MS"/>
            </a:endParaRPr>
          </a:p>
          <a:p>
            <a:pPr marL="5715" algn="ctr">
              <a:lnSpc>
                <a:spcPct val="100000"/>
              </a:lnSpc>
            </a:pPr>
            <a:r>
              <a:rPr sz="2400" u="heavy" spc="-60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i="1" u="heavy" spc="7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среднего </a:t>
            </a:r>
            <a:r>
              <a:rPr sz="2400" b="1" i="1" u="heavy" spc="7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общего</a:t>
            </a:r>
            <a:r>
              <a:rPr sz="2400" b="1" i="1" u="heavy" spc="1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 </a:t>
            </a:r>
            <a:r>
              <a:rPr sz="2400" b="1" i="1" u="heavy" spc="16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образования"</a:t>
            </a:r>
            <a:endParaRPr sz="2400">
              <a:latin typeface="Trebuchet MS"/>
              <a:cs typeface="Trebuchet MS"/>
            </a:endParaRPr>
          </a:p>
          <a:p>
            <a:pPr marL="184785" marR="166370" algn="ctr">
              <a:lnSpc>
                <a:spcPct val="100000"/>
              </a:lnSpc>
              <a:spcBef>
                <a:spcPts val="10"/>
              </a:spcBef>
            </a:pPr>
            <a:r>
              <a:rPr sz="2200" b="1" spc="45" dirty="0">
                <a:latin typeface="Georgia"/>
                <a:cs typeface="Georgia"/>
              </a:rPr>
              <a:t>к </a:t>
            </a:r>
            <a:r>
              <a:rPr sz="2200" b="1" spc="40" dirty="0">
                <a:latin typeface="Georgia"/>
                <a:cs typeface="Georgia"/>
              </a:rPr>
              <a:t>государственной </a:t>
            </a:r>
            <a:r>
              <a:rPr sz="2200" b="1" spc="15" dirty="0">
                <a:latin typeface="Georgia"/>
                <a:cs typeface="Georgia"/>
              </a:rPr>
              <a:t>итоговой </a:t>
            </a:r>
            <a:r>
              <a:rPr sz="2200" b="1" spc="55" dirty="0">
                <a:latin typeface="Georgia"/>
                <a:cs typeface="Georgia"/>
              </a:rPr>
              <a:t>аттестации </a:t>
            </a:r>
            <a:r>
              <a:rPr sz="2200" b="1" spc="65" dirty="0">
                <a:latin typeface="Georgia"/>
                <a:cs typeface="Georgia"/>
              </a:rPr>
              <a:t>допускаются  </a:t>
            </a:r>
            <a:r>
              <a:rPr sz="2200" b="1" spc="25" dirty="0">
                <a:latin typeface="Georgia"/>
                <a:cs typeface="Georgia"/>
              </a:rPr>
              <a:t>выпускники </a:t>
            </a:r>
            <a:r>
              <a:rPr sz="2200" b="1" spc="-40" dirty="0">
                <a:latin typeface="Georgia"/>
                <a:cs typeface="Georgia"/>
              </a:rPr>
              <a:t>ОУ, </a:t>
            </a:r>
            <a:r>
              <a:rPr sz="2200" b="1" spc="15" dirty="0">
                <a:latin typeface="Georgia"/>
                <a:cs typeface="Georgia"/>
              </a:rPr>
              <a:t>имеющие </a:t>
            </a:r>
            <a:r>
              <a:rPr sz="2200" b="1" spc="40" dirty="0">
                <a:latin typeface="Georgia"/>
                <a:cs typeface="Georgia"/>
              </a:rPr>
              <a:t>годовые </a:t>
            </a:r>
            <a:r>
              <a:rPr sz="2200" b="1" spc="70" dirty="0">
                <a:latin typeface="Georgia"/>
                <a:cs typeface="Georgia"/>
              </a:rPr>
              <a:t>отметки </a:t>
            </a:r>
            <a:r>
              <a:rPr sz="2200" b="1" spc="-20" dirty="0">
                <a:latin typeface="Georgia"/>
                <a:cs typeface="Georgia"/>
              </a:rPr>
              <a:t>по </a:t>
            </a:r>
            <a:r>
              <a:rPr sz="2200" b="1" spc="75" dirty="0">
                <a:latin typeface="Georgia"/>
                <a:cs typeface="Georgia"/>
              </a:rPr>
              <a:t>всем  </a:t>
            </a:r>
            <a:r>
              <a:rPr sz="2200" b="1" dirty="0">
                <a:latin typeface="Georgia"/>
                <a:cs typeface="Georgia"/>
              </a:rPr>
              <a:t>общеобразовательным </a:t>
            </a:r>
            <a:r>
              <a:rPr sz="2200" b="1" spc="60" dirty="0">
                <a:latin typeface="Georgia"/>
                <a:cs typeface="Georgia"/>
              </a:rPr>
              <a:t>предметам </a:t>
            </a:r>
            <a:r>
              <a:rPr sz="2200" b="1" spc="10" dirty="0">
                <a:latin typeface="Georgia"/>
                <a:cs typeface="Georgia"/>
              </a:rPr>
              <a:t>учебного </a:t>
            </a:r>
            <a:r>
              <a:rPr sz="2200" b="1" spc="-60" dirty="0">
                <a:latin typeface="Georgia"/>
                <a:cs typeface="Georgia"/>
              </a:rPr>
              <a:t>плана </a:t>
            </a:r>
            <a:r>
              <a:rPr sz="2200" b="1" spc="-30" dirty="0">
                <a:latin typeface="Georgia"/>
                <a:cs typeface="Georgia"/>
              </a:rPr>
              <a:t>за  </a:t>
            </a:r>
            <a:r>
              <a:rPr sz="2200" b="1" spc="260" dirty="0">
                <a:latin typeface="Georgia"/>
                <a:cs typeface="Georgia"/>
              </a:rPr>
              <a:t>10/11</a:t>
            </a:r>
            <a:r>
              <a:rPr sz="2200" b="1" spc="160" dirty="0">
                <a:latin typeface="Georgia"/>
                <a:cs typeface="Georgia"/>
              </a:rPr>
              <a:t> </a:t>
            </a:r>
            <a:r>
              <a:rPr sz="2200" b="1" dirty="0">
                <a:latin typeface="Georgia"/>
                <a:cs typeface="Georgia"/>
              </a:rPr>
              <a:t>класс</a:t>
            </a:r>
            <a:endParaRPr sz="2200">
              <a:latin typeface="Georgia"/>
              <a:cs typeface="Georgia"/>
            </a:endParaRPr>
          </a:p>
          <a:p>
            <a:pPr marL="12700" marR="5080" algn="ctr">
              <a:lnSpc>
                <a:spcPts val="3360"/>
              </a:lnSpc>
              <a:spcBef>
                <a:spcPts val="90"/>
              </a:spcBef>
            </a:pPr>
            <a:r>
              <a:rPr sz="2800" b="1" spc="-10" dirty="0">
                <a:solidFill>
                  <a:srgbClr val="C00000"/>
                </a:solidFill>
                <a:latin typeface="Georgia"/>
                <a:cs typeface="Georgia"/>
              </a:rPr>
              <a:t>не </a:t>
            </a:r>
            <a:r>
              <a:rPr sz="2800" b="1" spc="-20" dirty="0">
                <a:solidFill>
                  <a:srgbClr val="C00000"/>
                </a:solidFill>
                <a:latin typeface="Georgia"/>
                <a:cs typeface="Georgia"/>
              </a:rPr>
              <a:t>ниже </a:t>
            </a:r>
            <a:r>
              <a:rPr sz="2800" b="1" spc="30" dirty="0">
                <a:solidFill>
                  <a:srgbClr val="C00000"/>
                </a:solidFill>
                <a:latin typeface="Georgia"/>
                <a:cs typeface="Georgia"/>
              </a:rPr>
              <a:t>удовлетворительных </a:t>
            </a:r>
            <a:r>
              <a:rPr sz="2800" b="1" spc="-50" dirty="0">
                <a:solidFill>
                  <a:srgbClr val="C00000"/>
                </a:solidFill>
                <a:latin typeface="Georgia"/>
                <a:cs typeface="Georgia"/>
              </a:rPr>
              <a:t>и </a:t>
            </a:r>
            <a:r>
              <a:rPr sz="2800" b="1" spc="-20" dirty="0">
                <a:solidFill>
                  <a:srgbClr val="C00000"/>
                </a:solidFill>
                <a:latin typeface="Georgia"/>
                <a:cs typeface="Georgia"/>
              </a:rPr>
              <a:t>получивших  </a:t>
            </a:r>
            <a:r>
              <a:rPr sz="2800" b="1" spc="-45" dirty="0">
                <a:solidFill>
                  <a:srgbClr val="C00000"/>
                </a:solidFill>
                <a:latin typeface="Georgia"/>
                <a:cs typeface="Georgia"/>
              </a:rPr>
              <a:t>ЗАЧЕТ </a:t>
            </a:r>
            <a:r>
              <a:rPr sz="2800" b="1" spc="-35" dirty="0">
                <a:solidFill>
                  <a:srgbClr val="C00000"/>
                </a:solidFill>
                <a:latin typeface="Georgia"/>
                <a:cs typeface="Georgia"/>
              </a:rPr>
              <a:t>за </a:t>
            </a:r>
            <a:r>
              <a:rPr sz="2800" b="1" spc="35" dirty="0">
                <a:solidFill>
                  <a:srgbClr val="C00000"/>
                </a:solidFill>
                <a:latin typeface="Georgia"/>
                <a:cs typeface="Georgia"/>
              </a:rPr>
              <a:t>итоговое</a:t>
            </a:r>
            <a:r>
              <a:rPr sz="2800" b="1" spc="70" dirty="0">
                <a:solidFill>
                  <a:srgbClr val="C00000"/>
                </a:solidFill>
                <a:latin typeface="Georgia"/>
                <a:cs typeface="Georgia"/>
              </a:rPr>
              <a:t> </a:t>
            </a:r>
            <a:r>
              <a:rPr sz="2800" b="1" spc="-5" dirty="0">
                <a:solidFill>
                  <a:srgbClr val="C00000"/>
                </a:solidFill>
                <a:latin typeface="Georgia"/>
                <a:cs typeface="Georgia"/>
              </a:rPr>
              <a:t>сочинение.</a:t>
            </a:r>
            <a:endParaRPr sz="2800">
              <a:solidFill>
                <a:srgbClr val="C00000"/>
              </a:solidFill>
              <a:latin typeface="Georgia"/>
              <a:cs typeface="Georgia"/>
            </a:endParaRPr>
          </a:p>
        </p:txBody>
      </p:sp>
      <p:pic>
        <p:nvPicPr>
          <p:cNvPr id="11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0083" y="1085469"/>
            <a:ext cx="8520430" cy="384464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67055" marR="554990" algn="ctr">
              <a:lnSpc>
                <a:spcPct val="100000"/>
              </a:lnSpc>
              <a:spcBef>
                <a:spcPts val="100"/>
              </a:spcBef>
            </a:pPr>
            <a:r>
              <a:rPr sz="2400" b="1" spc="-15" dirty="0">
                <a:latin typeface="Georgia"/>
                <a:cs typeface="Georgia"/>
              </a:rPr>
              <a:t>Тренажер </a:t>
            </a:r>
            <a:r>
              <a:rPr sz="2400" b="1" spc="-25" dirty="0">
                <a:latin typeface="Georgia"/>
                <a:cs typeface="Georgia"/>
              </a:rPr>
              <a:t>по </a:t>
            </a:r>
            <a:r>
              <a:rPr sz="2400" b="1" spc="-35" dirty="0">
                <a:latin typeface="Georgia"/>
                <a:cs typeface="Georgia"/>
              </a:rPr>
              <a:t>заполнению </a:t>
            </a:r>
            <a:r>
              <a:rPr sz="2400" b="1" spc="-30" dirty="0">
                <a:latin typeface="Georgia"/>
                <a:cs typeface="Georgia"/>
              </a:rPr>
              <a:t>бланков </a:t>
            </a:r>
            <a:r>
              <a:rPr sz="2400" b="1" spc="65" dirty="0">
                <a:latin typeface="Georgia"/>
                <a:cs typeface="Georgia"/>
              </a:rPr>
              <a:t>в </a:t>
            </a:r>
            <a:r>
              <a:rPr sz="2400" b="1" spc="-60" dirty="0">
                <a:latin typeface="Georgia"/>
                <a:cs typeface="Georgia"/>
              </a:rPr>
              <a:t>онлайн-  </a:t>
            </a:r>
            <a:r>
              <a:rPr sz="2400" b="1" spc="30" dirty="0">
                <a:latin typeface="Georgia"/>
                <a:cs typeface="Georgia"/>
              </a:rPr>
              <a:t>сервисе </a:t>
            </a:r>
            <a:r>
              <a:rPr sz="2400" b="1" spc="-200" dirty="0">
                <a:latin typeface="Georgia"/>
                <a:cs typeface="Georgia"/>
              </a:rPr>
              <a:t>«Мои</a:t>
            </a:r>
            <a:r>
              <a:rPr sz="2400" b="1" spc="-85" dirty="0">
                <a:latin typeface="Georgia"/>
                <a:cs typeface="Georgia"/>
              </a:rPr>
              <a:t> </a:t>
            </a:r>
            <a:r>
              <a:rPr sz="2400" b="1" spc="-15" dirty="0">
                <a:latin typeface="Georgia"/>
                <a:cs typeface="Georgia"/>
              </a:rPr>
              <a:t>достижения»</a:t>
            </a:r>
            <a:endParaRPr sz="2400" dirty="0">
              <a:latin typeface="Georgia"/>
              <a:cs typeface="Georgia"/>
            </a:endParaRPr>
          </a:p>
          <a:p>
            <a:pPr marL="12700" marR="5080" algn="ctr">
              <a:lnSpc>
                <a:spcPct val="100000"/>
              </a:lnSpc>
              <a:spcBef>
                <a:spcPts val="2395"/>
              </a:spcBef>
            </a:pPr>
            <a:r>
              <a:rPr sz="2000" spc="170" dirty="0">
                <a:latin typeface="Georgia"/>
                <a:cs typeface="Georgia"/>
              </a:rPr>
              <a:t>В </a:t>
            </a:r>
            <a:r>
              <a:rPr sz="2000" spc="75" dirty="0">
                <a:latin typeface="Georgia"/>
                <a:cs typeface="Georgia"/>
              </a:rPr>
              <a:t>онлайн-сервисе </a:t>
            </a:r>
            <a:r>
              <a:rPr sz="2000" spc="-85" dirty="0">
                <a:latin typeface="Georgia"/>
                <a:cs typeface="Georgia"/>
              </a:rPr>
              <a:t>«Мои </a:t>
            </a:r>
            <a:r>
              <a:rPr sz="2000" spc="45" dirty="0">
                <a:latin typeface="Georgia"/>
                <a:cs typeface="Georgia"/>
              </a:rPr>
              <a:t>достижения» </a:t>
            </a:r>
            <a:r>
              <a:rPr sz="2000" spc="95" dirty="0">
                <a:latin typeface="Georgia"/>
                <a:cs typeface="Georgia"/>
              </a:rPr>
              <a:t>доступен </a:t>
            </a:r>
            <a:r>
              <a:rPr sz="2000" spc="15" dirty="0">
                <a:latin typeface="Georgia"/>
                <a:cs typeface="Georgia"/>
              </a:rPr>
              <a:t>для </a:t>
            </a:r>
            <a:r>
              <a:rPr sz="2000" spc="70" dirty="0">
                <a:latin typeface="Georgia"/>
                <a:cs typeface="Georgia"/>
              </a:rPr>
              <a:t>использования  </a:t>
            </a:r>
            <a:r>
              <a:rPr sz="2000" spc="75" dirty="0">
                <a:latin typeface="Georgia"/>
                <a:cs typeface="Georgia"/>
              </a:rPr>
              <a:t>онлайн-тренажер </a:t>
            </a:r>
            <a:r>
              <a:rPr sz="2000" spc="70" dirty="0">
                <a:latin typeface="Georgia"/>
                <a:cs typeface="Georgia"/>
              </a:rPr>
              <a:t>по </a:t>
            </a:r>
            <a:r>
              <a:rPr sz="2000" spc="60" dirty="0">
                <a:latin typeface="Georgia"/>
                <a:cs typeface="Georgia"/>
              </a:rPr>
              <a:t>заполнению </a:t>
            </a:r>
            <a:r>
              <a:rPr sz="2000" spc="65" dirty="0">
                <a:latin typeface="Georgia"/>
                <a:cs typeface="Georgia"/>
              </a:rPr>
              <a:t>бланков, </a:t>
            </a:r>
            <a:r>
              <a:rPr sz="2000" spc="60" dirty="0">
                <a:latin typeface="Georgia"/>
                <a:cs typeface="Georgia"/>
              </a:rPr>
              <a:t>используемых</a:t>
            </a:r>
            <a:r>
              <a:rPr sz="2000" spc="405" dirty="0">
                <a:latin typeface="Georgia"/>
                <a:cs typeface="Georgia"/>
              </a:rPr>
              <a:t> </a:t>
            </a:r>
            <a:r>
              <a:rPr sz="2000" spc="90" dirty="0">
                <a:latin typeface="Georgia"/>
                <a:cs typeface="Georgia"/>
              </a:rPr>
              <a:t>при</a:t>
            </a:r>
            <a:endParaRPr sz="2000" dirty="0">
              <a:latin typeface="Georgia"/>
              <a:cs typeface="Georgia"/>
            </a:endParaRPr>
          </a:p>
          <a:p>
            <a:pPr marL="2682875">
              <a:lnSpc>
                <a:spcPct val="100000"/>
              </a:lnSpc>
            </a:pPr>
            <a:r>
              <a:rPr sz="2000" spc="85" dirty="0">
                <a:latin typeface="Georgia"/>
                <a:cs typeface="Georgia"/>
              </a:rPr>
              <a:t>проведении </a:t>
            </a:r>
            <a:r>
              <a:rPr sz="2000" spc="95" dirty="0">
                <a:latin typeface="Georgia"/>
                <a:cs typeface="Georgia"/>
              </a:rPr>
              <a:t>ЕГЭ </a:t>
            </a:r>
            <a:r>
              <a:rPr sz="2000" spc="75" dirty="0">
                <a:latin typeface="Georgia"/>
                <a:cs typeface="Georgia"/>
              </a:rPr>
              <a:t>и</a:t>
            </a:r>
            <a:r>
              <a:rPr sz="2000" spc="204" dirty="0">
                <a:latin typeface="Georgia"/>
                <a:cs typeface="Georgia"/>
              </a:rPr>
              <a:t> </a:t>
            </a:r>
            <a:r>
              <a:rPr sz="2000" spc="90" dirty="0">
                <a:latin typeface="Georgia"/>
                <a:cs typeface="Georgia"/>
              </a:rPr>
              <a:t>ОГЭ.</a:t>
            </a:r>
            <a:endParaRPr sz="2000" dirty="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 dirty="0">
              <a:latin typeface="Times New Roman"/>
              <a:cs typeface="Times New Roman"/>
            </a:endParaRPr>
          </a:p>
          <a:p>
            <a:pPr marL="137160" marR="129539" algn="ctr">
              <a:lnSpc>
                <a:spcPct val="100000"/>
              </a:lnSpc>
              <a:spcBef>
                <a:spcPts val="5"/>
              </a:spcBef>
            </a:pPr>
            <a:r>
              <a:rPr sz="2000" spc="90" dirty="0">
                <a:latin typeface="Georgia"/>
                <a:cs typeface="Georgia"/>
              </a:rPr>
              <a:t>Обучающиеся </a:t>
            </a:r>
            <a:r>
              <a:rPr sz="2000" spc="70" dirty="0">
                <a:latin typeface="Georgia"/>
                <a:cs typeface="Georgia"/>
              </a:rPr>
              <a:t>могут самостоятельно </a:t>
            </a:r>
            <a:r>
              <a:rPr sz="2000" spc="80" dirty="0">
                <a:latin typeface="Georgia"/>
                <a:cs typeface="Georgia"/>
              </a:rPr>
              <a:t>ознакомиться </a:t>
            </a:r>
            <a:r>
              <a:rPr sz="2000" spc="130" dirty="0">
                <a:latin typeface="Georgia"/>
                <a:cs typeface="Georgia"/>
              </a:rPr>
              <a:t>с </a:t>
            </a:r>
            <a:r>
              <a:rPr sz="2000" spc="85" dirty="0">
                <a:latin typeface="Georgia"/>
                <a:cs typeface="Georgia"/>
              </a:rPr>
              <a:t>образцами  </a:t>
            </a:r>
            <a:r>
              <a:rPr sz="2000" spc="65" dirty="0" err="1">
                <a:latin typeface="Georgia"/>
                <a:cs typeface="Georgia"/>
              </a:rPr>
              <a:t>бланков</a:t>
            </a:r>
            <a:r>
              <a:rPr sz="2000" spc="65" dirty="0">
                <a:latin typeface="Georgia"/>
                <a:cs typeface="Georgia"/>
              </a:rPr>
              <a:t> </a:t>
            </a:r>
            <a:r>
              <a:rPr sz="2000" spc="70" dirty="0" smtClean="0">
                <a:latin typeface="Georgia"/>
                <a:cs typeface="Georgia"/>
              </a:rPr>
              <a:t>202</a:t>
            </a:r>
            <a:r>
              <a:rPr lang="ru-RU" sz="2000" spc="70" dirty="0" smtClean="0">
                <a:latin typeface="Georgia"/>
                <a:cs typeface="Georgia"/>
              </a:rPr>
              <a:t>2</a:t>
            </a:r>
            <a:r>
              <a:rPr sz="2000" spc="70" dirty="0" smtClean="0">
                <a:latin typeface="Georgia"/>
                <a:cs typeface="Georgia"/>
              </a:rPr>
              <a:t> </a:t>
            </a:r>
            <a:r>
              <a:rPr sz="2000" spc="85" dirty="0">
                <a:latin typeface="Georgia"/>
                <a:cs typeface="Georgia"/>
              </a:rPr>
              <a:t>года </a:t>
            </a:r>
            <a:r>
              <a:rPr sz="2000" spc="75" dirty="0">
                <a:latin typeface="Georgia"/>
                <a:cs typeface="Georgia"/>
              </a:rPr>
              <a:t>и </a:t>
            </a:r>
            <a:r>
              <a:rPr sz="2000" spc="80" dirty="0">
                <a:latin typeface="Georgia"/>
                <a:cs typeface="Georgia"/>
              </a:rPr>
              <a:t>правилами </a:t>
            </a:r>
            <a:r>
              <a:rPr sz="2000" spc="95" dirty="0">
                <a:latin typeface="Georgia"/>
                <a:cs typeface="Georgia"/>
              </a:rPr>
              <a:t>их</a:t>
            </a:r>
            <a:r>
              <a:rPr sz="2000" spc="445" dirty="0">
                <a:latin typeface="Georgia"/>
                <a:cs typeface="Georgia"/>
              </a:rPr>
              <a:t> </a:t>
            </a:r>
            <a:r>
              <a:rPr sz="2000" spc="60" dirty="0">
                <a:latin typeface="Georgia"/>
                <a:cs typeface="Georgia"/>
              </a:rPr>
              <a:t>заполнения.</a:t>
            </a:r>
            <a:endParaRPr sz="2000" dirty="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 dirty="0">
              <a:latin typeface="Times New Roman"/>
              <a:cs typeface="Times New Roman"/>
            </a:endParaRPr>
          </a:p>
          <a:p>
            <a:pPr marL="381000" marR="369570" algn="ctr">
              <a:lnSpc>
                <a:spcPct val="100000"/>
              </a:lnSpc>
              <a:spcBef>
                <a:spcPts val="5"/>
              </a:spcBef>
            </a:pPr>
            <a:r>
              <a:rPr sz="2000" spc="95" dirty="0">
                <a:latin typeface="Georgia"/>
                <a:cs typeface="Georgia"/>
              </a:rPr>
              <a:t>Ссылка </a:t>
            </a:r>
            <a:r>
              <a:rPr sz="2000" spc="114" dirty="0">
                <a:latin typeface="Georgia"/>
                <a:cs typeface="Georgia"/>
              </a:rPr>
              <a:t>на </a:t>
            </a:r>
            <a:r>
              <a:rPr sz="2000" spc="105" dirty="0">
                <a:latin typeface="Georgia"/>
                <a:cs typeface="Georgia"/>
              </a:rPr>
              <a:t>тренажер </a:t>
            </a:r>
            <a:r>
              <a:rPr sz="2000" spc="70" dirty="0">
                <a:latin typeface="Georgia"/>
                <a:cs typeface="Georgia"/>
              </a:rPr>
              <a:t>по </a:t>
            </a:r>
            <a:r>
              <a:rPr sz="2000" spc="60" dirty="0">
                <a:latin typeface="Georgia"/>
                <a:cs typeface="Georgia"/>
              </a:rPr>
              <a:t>заполнению </a:t>
            </a:r>
            <a:r>
              <a:rPr sz="2000" spc="65" dirty="0">
                <a:latin typeface="Georgia"/>
                <a:cs typeface="Georgia"/>
              </a:rPr>
              <a:t>бланков </a:t>
            </a:r>
            <a:r>
              <a:rPr sz="2000" spc="-10" dirty="0">
                <a:latin typeface="Georgia"/>
                <a:cs typeface="Georgia"/>
              </a:rPr>
              <a:t>ГИА </a:t>
            </a:r>
            <a:r>
              <a:rPr sz="2000" spc="165" dirty="0">
                <a:latin typeface="Georgia"/>
                <a:cs typeface="Georgia"/>
              </a:rPr>
              <a:t>в </a:t>
            </a:r>
            <a:r>
              <a:rPr sz="2000" spc="55" dirty="0">
                <a:latin typeface="Georgia"/>
                <a:cs typeface="Georgia"/>
              </a:rPr>
              <a:t>онлайн-  </a:t>
            </a:r>
            <a:r>
              <a:rPr sz="2000" spc="105" dirty="0">
                <a:latin typeface="Georgia"/>
                <a:cs typeface="Georgia"/>
              </a:rPr>
              <a:t>сервисе </a:t>
            </a:r>
            <a:r>
              <a:rPr sz="2000" spc="-85" dirty="0">
                <a:latin typeface="Georgia"/>
                <a:cs typeface="Georgia"/>
              </a:rPr>
              <a:t>«Мои </a:t>
            </a:r>
            <a:r>
              <a:rPr sz="2000" spc="45" dirty="0">
                <a:latin typeface="Georgia"/>
                <a:cs typeface="Georgia"/>
              </a:rPr>
              <a:t>достижения»</a:t>
            </a:r>
            <a:r>
              <a:rPr sz="2000" spc="-40" dirty="0">
                <a:latin typeface="Georgia"/>
                <a:cs typeface="Georgia"/>
              </a:rPr>
              <a:t> </a:t>
            </a:r>
            <a:r>
              <a:rPr sz="2000" u="heavy" spc="10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Georgia"/>
                <a:cs typeface="Georgia"/>
                <a:hlinkClick r:id="rId2"/>
              </a:rPr>
              <a:t>www.myskills.ru</a:t>
            </a:r>
            <a:endParaRPr sz="2000" dirty="0">
              <a:latin typeface="Georgia"/>
              <a:cs typeface="Georgi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86073" y="0"/>
            <a:ext cx="380746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0" u="heavy" spc="-800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200" i="1" u="heavy" spc="-100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САЙТЫ </a:t>
            </a:r>
            <a:r>
              <a:rPr sz="3200" i="1" u="heavy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В</a:t>
            </a:r>
            <a:r>
              <a:rPr sz="3200" i="1" u="heavy" spc="-405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200" i="1" u="heavy" spc="-80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ПОМОЩЬ</a:t>
            </a:r>
            <a:endParaRPr sz="3200">
              <a:latin typeface="Times New Roman"/>
              <a:cs typeface="Times New Roman"/>
            </a:endParaRPr>
          </a:p>
        </p:txBody>
      </p:sp>
      <p:pic>
        <p:nvPicPr>
          <p:cNvPr id="5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97179" y="914105"/>
            <a:ext cx="7858759" cy="2851422"/>
          </a:xfrm>
          <a:prstGeom prst="rect">
            <a:avLst/>
          </a:prstGeom>
        </p:spPr>
        <p:txBody>
          <a:bodyPr vert="horz" wrap="square" lIns="0" tIns="133985" rIns="0" bIns="0" rtlCol="0">
            <a:spAutoFit/>
          </a:bodyPr>
          <a:lstStyle/>
          <a:p>
            <a:pPr marL="186055">
              <a:lnSpc>
                <a:spcPct val="100000"/>
              </a:lnSpc>
              <a:spcBef>
                <a:spcPts val="1055"/>
              </a:spcBef>
            </a:pPr>
            <a:r>
              <a:rPr sz="1800" b="1" u="heavy" spc="-25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Georgia"/>
                <a:cs typeface="Georgia"/>
              </a:rPr>
              <a:t>fipi.ru</a:t>
            </a:r>
            <a:r>
              <a:rPr sz="1800" b="1" spc="-25" dirty="0">
                <a:solidFill>
                  <a:srgbClr val="800000"/>
                </a:solidFill>
                <a:latin typeface="Georgia"/>
                <a:cs typeface="Georgia"/>
              </a:rPr>
              <a:t> </a:t>
            </a:r>
            <a:r>
              <a:rPr sz="1800" b="1" spc="-35" dirty="0">
                <a:solidFill>
                  <a:srgbClr val="404040"/>
                </a:solidFill>
                <a:latin typeface="Georgia"/>
                <a:cs typeface="Georgia"/>
              </a:rPr>
              <a:t>- </a:t>
            </a:r>
            <a:r>
              <a:rPr sz="1800" b="1" spc="-5" dirty="0">
                <a:solidFill>
                  <a:srgbClr val="404040"/>
                </a:solidFill>
                <a:latin typeface="Georgia"/>
                <a:cs typeface="Georgia"/>
              </a:rPr>
              <a:t>Федеральный </a:t>
            </a:r>
            <a:r>
              <a:rPr sz="1800" b="1" spc="70" dirty="0">
                <a:solidFill>
                  <a:srgbClr val="404040"/>
                </a:solidFill>
                <a:latin typeface="Georgia"/>
                <a:cs typeface="Georgia"/>
              </a:rPr>
              <a:t>институт </a:t>
            </a:r>
            <a:r>
              <a:rPr sz="1800" b="1" spc="20" dirty="0">
                <a:solidFill>
                  <a:srgbClr val="404040"/>
                </a:solidFill>
                <a:latin typeface="Georgia"/>
                <a:cs typeface="Georgia"/>
              </a:rPr>
              <a:t>педагогических</a:t>
            </a:r>
            <a:r>
              <a:rPr sz="1800" b="1" spc="390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800" b="1" spc="-10" dirty="0">
                <a:solidFill>
                  <a:srgbClr val="404040"/>
                </a:solidFill>
                <a:latin typeface="Georgia"/>
                <a:cs typeface="Georgia"/>
              </a:rPr>
              <a:t>измерений</a:t>
            </a:r>
            <a:endParaRPr sz="1800">
              <a:latin typeface="Georgia"/>
              <a:cs typeface="Georgia"/>
            </a:endParaRPr>
          </a:p>
          <a:p>
            <a:pPr algn="ctr">
              <a:lnSpc>
                <a:spcPct val="100000"/>
              </a:lnSpc>
              <a:spcBef>
                <a:spcPts val="965"/>
              </a:spcBef>
              <a:tabLst>
                <a:tab pos="5805170" algn="l"/>
              </a:tabLst>
            </a:pPr>
            <a:r>
              <a:rPr sz="1800" b="1" u="heavy" spc="-15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Georgia"/>
                <a:cs typeface="Georgia"/>
              </a:rPr>
              <a:t>ege.edu.ru</a:t>
            </a:r>
            <a:r>
              <a:rPr sz="1800" b="1" spc="-15" dirty="0">
                <a:solidFill>
                  <a:srgbClr val="800000"/>
                </a:solidFill>
                <a:latin typeface="Georgia"/>
                <a:cs typeface="Georgia"/>
              </a:rPr>
              <a:t>  </a:t>
            </a:r>
            <a:r>
              <a:rPr sz="1800" b="1" spc="-35" dirty="0">
                <a:solidFill>
                  <a:srgbClr val="404040"/>
                </a:solidFill>
                <a:latin typeface="Georgia"/>
                <a:cs typeface="Georgia"/>
              </a:rPr>
              <a:t>-</a:t>
            </a:r>
            <a:r>
              <a:rPr sz="1800" b="1" spc="-65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800" b="1" spc="-30" dirty="0">
                <a:solidFill>
                  <a:srgbClr val="404040"/>
                </a:solidFill>
                <a:latin typeface="Georgia"/>
                <a:cs typeface="Georgia"/>
              </a:rPr>
              <a:t>Официальный</a:t>
            </a:r>
            <a:r>
              <a:rPr sz="1800" b="1" spc="160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800" b="1" spc="-15" dirty="0">
                <a:solidFill>
                  <a:srgbClr val="404040"/>
                </a:solidFill>
                <a:latin typeface="Georgia"/>
                <a:cs typeface="Georgia"/>
              </a:rPr>
              <a:t>информационный	портал</a:t>
            </a:r>
            <a:r>
              <a:rPr sz="1800" b="1" spc="140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800" b="1" spc="5" dirty="0">
                <a:solidFill>
                  <a:srgbClr val="404040"/>
                </a:solidFill>
                <a:latin typeface="Georgia"/>
                <a:cs typeface="Georgia"/>
              </a:rPr>
              <a:t>ЕГЭ</a:t>
            </a:r>
            <a:endParaRPr sz="1800">
              <a:latin typeface="Georgia"/>
              <a:cs typeface="Georgia"/>
            </a:endParaRPr>
          </a:p>
          <a:p>
            <a:pPr marL="222885" marR="212725" algn="ctr">
              <a:lnSpc>
                <a:spcPct val="100000"/>
              </a:lnSpc>
              <a:spcBef>
                <a:spcPts val="1080"/>
              </a:spcBef>
              <a:tabLst>
                <a:tab pos="6672580" algn="l"/>
              </a:tabLst>
            </a:pPr>
            <a:r>
              <a:rPr sz="1800" b="1" u="heavy" spc="-35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Georgia"/>
                <a:cs typeface="Georgia"/>
              </a:rPr>
              <a:t>obrnadzor.gov.ru</a:t>
            </a:r>
            <a:r>
              <a:rPr sz="1800" b="1" spc="-35" dirty="0">
                <a:solidFill>
                  <a:srgbClr val="800000"/>
                </a:solidFill>
                <a:latin typeface="Georgia"/>
                <a:cs typeface="Georgia"/>
              </a:rPr>
              <a:t> </a:t>
            </a:r>
            <a:r>
              <a:rPr sz="1800" b="1" spc="-35" dirty="0">
                <a:solidFill>
                  <a:srgbClr val="404040"/>
                </a:solidFill>
                <a:latin typeface="Georgia"/>
                <a:cs typeface="Georgia"/>
              </a:rPr>
              <a:t>- </a:t>
            </a:r>
            <a:r>
              <a:rPr sz="1800" b="1" spc="-10" dirty="0">
                <a:solidFill>
                  <a:srgbClr val="404040"/>
                </a:solidFill>
                <a:latin typeface="Georgia"/>
                <a:cs typeface="Georgia"/>
              </a:rPr>
              <a:t>Федеральная </a:t>
            </a:r>
            <a:r>
              <a:rPr sz="1800" b="1" spc="-5" dirty="0">
                <a:solidFill>
                  <a:srgbClr val="404040"/>
                </a:solidFill>
                <a:latin typeface="Georgia"/>
                <a:cs typeface="Georgia"/>
              </a:rPr>
              <a:t>служба </a:t>
            </a:r>
            <a:r>
              <a:rPr sz="1800" b="1" spc="320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800" b="1" spc="-20" dirty="0">
                <a:solidFill>
                  <a:srgbClr val="404040"/>
                </a:solidFill>
                <a:latin typeface="Georgia"/>
                <a:cs typeface="Georgia"/>
              </a:rPr>
              <a:t>по</a:t>
            </a:r>
            <a:r>
              <a:rPr sz="1800" b="1" spc="170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800" b="1" spc="10" dirty="0">
                <a:solidFill>
                  <a:srgbClr val="404040"/>
                </a:solidFill>
                <a:latin typeface="Georgia"/>
                <a:cs typeface="Georgia"/>
              </a:rPr>
              <a:t>надзору	</a:t>
            </a:r>
            <a:r>
              <a:rPr sz="1800" b="1" spc="50" dirty="0">
                <a:solidFill>
                  <a:srgbClr val="404040"/>
                </a:solidFill>
                <a:latin typeface="Georgia"/>
                <a:cs typeface="Georgia"/>
              </a:rPr>
              <a:t>в </a:t>
            </a:r>
            <a:r>
              <a:rPr sz="1800" b="1" spc="5" dirty="0">
                <a:solidFill>
                  <a:srgbClr val="404040"/>
                </a:solidFill>
                <a:latin typeface="Georgia"/>
                <a:cs typeface="Georgia"/>
              </a:rPr>
              <a:t>сфере  </a:t>
            </a:r>
            <a:r>
              <a:rPr sz="1800" b="1" spc="-20" dirty="0">
                <a:solidFill>
                  <a:srgbClr val="404040"/>
                </a:solidFill>
                <a:latin typeface="Georgia"/>
                <a:cs typeface="Georgia"/>
              </a:rPr>
              <a:t>образования </a:t>
            </a:r>
            <a:r>
              <a:rPr sz="1800" b="1" spc="-35" dirty="0">
                <a:solidFill>
                  <a:srgbClr val="404040"/>
                </a:solidFill>
                <a:latin typeface="Georgia"/>
                <a:cs typeface="Georgia"/>
              </a:rPr>
              <a:t>и</a:t>
            </a:r>
            <a:r>
              <a:rPr sz="1800" b="1" spc="-125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800" b="1" spc="5" dirty="0">
                <a:solidFill>
                  <a:srgbClr val="404040"/>
                </a:solidFill>
                <a:latin typeface="Georgia"/>
                <a:cs typeface="Georgia"/>
              </a:rPr>
              <a:t>науки</a:t>
            </a:r>
            <a:endParaRPr sz="1800">
              <a:latin typeface="Georgia"/>
              <a:cs typeface="Georgia"/>
            </a:endParaRPr>
          </a:p>
          <a:p>
            <a:pPr algn="ctr">
              <a:lnSpc>
                <a:spcPct val="100000"/>
              </a:lnSpc>
              <a:spcBef>
                <a:spcPts val="1080"/>
              </a:spcBef>
            </a:pPr>
            <a:r>
              <a:rPr sz="1800" b="1" u="heavy" spc="-25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Georgia"/>
                <a:cs typeface="Georgia"/>
                <a:hlinkClick r:id="rId2"/>
              </a:rPr>
              <a:t>www.rustest.ru</a:t>
            </a:r>
            <a:r>
              <a:rPr sz="1800" b="1" spc="-25" dirty="0">
                <a:solidFill>
                  <a:srgbClr val="800000"/>
                </a:solidFill>
                <a:latin typeface="Georgia"/>
                <a:cs typeface="Georgia"/>
                <a:hlinkClick r:id="rId2"/>
              </a:rPr>
              <a:t> </a:t>
            </a:r>
            <a:r>
              <a:rPr sz="1800" b="1" spc="-35" dirty="0">
                <a:solidFill>
                  <a:srgbClr val="404040"/>
                </a:solidFill>
                <a:latin typeface="Georgia"/>
                <a:cs typeface="Georgia"/>
              </a:rPr>
              <a:t>- </a:t>
            </a:r>
            <a:r>
              <a:rPr sz="1800" b="1" spc="-30" dirty="0">
                <a:solidFill>
                  <a:srgbClr val="404040"/>
                </a:solidFill>
                <a:latin typeface="Georgia"/>
                <a:cs typeface="Georgia"/>
              </a:rPr>
              <a:t>Официальный </a:t>
            </a:r>
            <a:r>
              <a:rPr sz="1800" b="1" spc="45" dirty="0">
                <a:solidFill>
                  <a:srgbClr val="404040"/>
                </a:solidFill>
                <a:latin typeface="Georgia"/>
                <a:cs typeface="Georgia"/>
              </a:rPr>
              <a:t>сайт </a:t>
            </a:r>
            <a:r>
              <a:rPr sz="1800" b="1" spc="-5" dirty="0">
                <a:solidFill>
                  <a:srgbClr val="404040"/>
                </a:solidFill>
                <a:latin typeface="Georgia"/>
                <a:cs typeface="Georgia"/>
              </a:rPr>
              <a:t>Федерального</a:t>
            </a:r>
            <a:r>
              <a:rPr sz="1800" b="1" spc="-55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800" b="1" spc="20" dirty="0">
                <a:solidFill>
                  <a:srgbClr val="404040"/>
                </a:solidFill>
                <a:latin typeface="Georgia"/>
                <a:cs typeface="Georgia"/>
              </a:rPr>
              <a:t>центра</a:t>
            </a:r>
            <a:endParaRPr sz="1800">
              <a:latin typeface="Georgia"/>
              <a:cs typeface="Georgia"/>
            </a:endParaRPr>
          </a:p>
          <a:p>
            <a:pPr marL="635" algn="ctr">
              <a:lnSpc>
                <a:spcPct val="100000"/>
              </a:lnSpc>
            </a:pPr>
            <a:r>
              <a:rPr lang="ru-RU" sz="1800" b="1" spc="20" dirty="0" smtClean="0">
                <a:solidFill>
                  <a:srgbClr val="404040"/>
                </a:solidFill>
                <a:latin typeface="Georgia"/>
                <a:cs typeface="Georgia"/>
              </a:rPr>
              <a:t>Т</a:t>
            </a:r>
            <a:r>
              <a:rPr sz="1800" b="1" spc="20" smtClean="0">
                <a:solidFill>
                  <a:srgbClr val="404040"/>
                </a:solidFill>
                <a:latin typeface="Georgia"/>
                <a:cs typeface="Georgia"/>
              </a:rPr>
              <a:t>естирования</a:t>
            </a:r>
            <a:endParaRPr sz="1800">
              <a:latin typeface="Georgia"/>
              <a:cs typeface="Georgia"/>
            </a:endParaRPr>
          </a:p>
          <a:p>
            <a:pPr algn="ctr">
              <a:lnSpc>
                <a:spcPct val="100000"/>
              </a:lnSpc>
              <a:spcBef>
                <a:spcPts val="725"/>
              </a:spcBef>
              <a:tabLst>
                <a:tab pos="6275070" algn="l"/>
              </a:tabLst>
            </a:pPr>
            <a:r>
              <a:rPr sz="1800" b="1" u="heavy" spc="-15" smtClean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Georgia"/>
                <a:cs typeface="Georgia"/>
              </a:rPr>
              <a:t>mon.gov.ru</a:t>
            </a:r>
            <a:r>
              <a:rPr sz="1800" b="1" spc="-15" smtClean="0">
                <a:solidFill>
                  <a:srgbClr val="800000"/>
                </a:solidFill>
                <a:latin typeface="Georgia"/>
                <a:cs typeface="Georgia"/>
              </a:rPr>
              <a:t> </a:t>
            </a:r>
            <a:r>
              <a:rPr sz="1800" b="1" spc="-35" dirty="0">
                <a:solidFill>
                  <a:srgbClr val="404040"/>
                </a:solidFill>
                <a:latin typeface="Georgia"/>
                <a:cs typeface="Georgia"/>
              </a:rPr>
              <a:t>-  </a:t>
            </a:r>
            <a:r>
              <a:rPr sz="1800" b="1" spc="15" dirty="0">
                <a:solidFill>
                  <a:srgbClr val="404040"/>
                </a:solidFill>
                <a:latin typeface="Georgia"/>
                <a:cs typeface="Georgia"/>
              </a:rPr>
              <a:t>Министерство </a:t>
            </a:r>
            <a:r>
              <a:rPr sz="1800" b="1" spc="-20" dirty="0">
                <a:solidFill>
                  <a:srgbClr val="404040"/>
                </a:solidFill>
                <a:latin typeface="Georgia"/>
                <a:cs typeface="Georgia"/>
              </a:rPr>
              <a:t>образования</a:t>
            </a:r>
            <a:r>
              <a:rPr sz="1800" b="1" spc="280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800" b="1" spc="-30" dirty="0">
                <a:solidFill>
                  <a:srgbClr val="404040"/>
                </a:solidFill>
                <a:latin typeface="Georgia"/>
                <a:cs typeface="Georgia"/>
              </a:rPr>
              <a:t>и</a:t>
            </a:r>
            <a:r>
              <a:rPr sz="1800" b="1" spc="175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800" b="1" spc="5" dirty="0">
                <a:solidFill>
                  <a:srgbClr val="404040"/>
                </a:solidFill>
                <a:latin typeface="Georgia"/>
                <a:cs typeface="Georgia"/>
              </a:rPr>
              <a:t>науки	</a:t>
            </a:r>
            <a:r>
              <a:rPr sz="1800" b="1" dirty="0">
                <a:solidFill>
                  <a:srgbClr val="404040"/>
                </a:solidFill>
                <a:latin typeface="Georgia"/>
                <a:cs typeface="Georgia"/>
              </a:rPr>
              <a:t>Российской</a:t>
            </a:r>
            <a:endParaRPr sz="1800">
              <a:latin typeface="Georgia"/>
              <a:cs typeface="Georgia"/>
            </a:endParaRPr>
          </a:p>
          <a:p>
            <a:pPr marL="635" algn="ctr">
              <a:lnSpc>
                <a:spcPct val="100000"/>
              </a:lnSpc>
            </a:pPr>
            <a:r>
              <a:rPr sz="1800" b="1" smtClean="0">
                <a:solidFill>
                  <a:srgbClr val="404040"/>
                </a:solidFill>
                <a:latin typeface="Georgia"/>
                <a:cs typeface="Georgia"/>
              </a:rPr>
              <a:t>Федерации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954147" y="0"/>
            <a:ext cx="380428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0" u="heavy" spc="-800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200" i="1" u="heavy" spc="-100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САЙТЫ </a:t>
            </a:r>
            <a:r>
              <a:rPr sz="3200" i="1" u="heavy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В</a:t>
            </a:r>
            <a:r>
              <a:rPr sz="3200" i="1" u="heavy" spc="-430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200" i="1" u="heavy" spc="-80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ПОМОЩЬ</a:t>
            </a:r>
            <a:endParaRPr sz="3200">
              <a:latin typeface="Times New Roman"/>
              <a:cs typeface="Times New Roman"/>
            </a:endParaRPr>
          </a:p>
        </p:txBody>
      </p:sp>
      <p:pic>
        <p:nvPicPr>
          <p:cNvPr id="5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61822" y="103123"/>
            <a:ext cx="7987030" cy="488851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92325">
              <a:lnSpc>
                <a:spcPts val="2640"/>
              </a:lnSpc>
              <a:spcBef>
                <a:spcPts val="100"/>
              </a:spcBef>
            </a:pPr>
            <a:r>
              <a:rPr sz="2400" u="heavy" spc="-60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spc="-18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СДАЧА </a:t>
            </a:r>
            <a:r>
              <a:rPr lang="ru-RU" sz="2400" b="1" u="heavy" spc="-180" dirty="0" smtClean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2400" b="1" u="heavy" spc="-125" dirty="0" smtClean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ОБЯЗАТЕЛЬНЫХ</a:t>
            </a:r>
            <a:r>
              <a:rPr sz="2400" b="1" u="heavy" spc="-260" dirty="0" smtClean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sz="2400" b="1" u="heavy" spc="-260" dirty="0" smtClean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  </a:t>
            </a:r>
            <a:r>
              <a:rPr sz="2400" b="1" u="heavy" spc="-90" dirty="0" smtClean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ЭКЗАМЕНОВ</a:t>
            </a:r>
            <a:endParaRPr sz="2400" dirty="0">
              <a:latin typeface="Times New Roman"/>
              <a:cs typeface="Times New Roman"/>
            </a:endParaRPr>
          </a:p>
          <a:p>
            <a:pPr marL="3611879">
              <a:lnSpc>
                <a:spcPts val="2640"/>
              </a:lnSpc>
            </a:pPr>
            <a:r>
              <a:rPr sz="2400" u="heavy" spc="-59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В </a:t>
            </a:r>
            <a:r>
              <a:rPr sz="2400" b="1" u="heavy" spc="-1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ФОРМАТЕ</a:t>
            </a:r>
            <a:r>
              <a:rPr sz="2400" b="1" u="heavy" spc="-44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sz="2400" b="1" u="heavy" spc="-445" dirty="0" smtClean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  </a:t>
            </a:r>
            <a:r>
              <a:rPr sz="2400" b="1" u="heavy" spc="-70" dirty="0" smtClean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ЕГЭ</a:t>
            </a:r>
            <a:endParaRPr sz="2400" dirty="0">
              <a:latin typeface="Times New Roman"/>
              <a:cs typeface="Times New Roman"/>
            </a:endParaRPr>
          </a:p>
          <a:p>
            <a:pPr marL="783590" marR="288290" indent="-487680">
              <a:lnSpc>
                <a:spcPct val="100000"/>
              </a:lnSpc>
              <a:spcBef>
                <a:spcPts val="1475"/>
              </a:spcBef>
              <a:buFont typeface="Wingdings"/>
              <a:buChar char=""/>
              <a:tabLst>
                <a:tab pos="552450" algn="l"/>
              </a:tabLst>
            </a:pPr>
            <a:r>
              <a:rPr sz="2400" b="1" spc="5" dirty="0">
                <a:solidFill>
                  <a:srgbClr val="C00000"/>
                </a:solidFill>
                <a:latin typeface="Georgia"/>
                <a:cs typeface="Georgia"/>
              </a:rPr>
              <a:t>Обязательными</a:t>
            </a:r>
            <a:r>
              <a:rPr sz="2400" b="1" spc="5" dirty="0">
                <a:solidFill>
                  <a:srgbClr val="FF0000"/>
                </a:solidFill>
                <a:latin typeface="Georgia"/>
                <a:cs typeface="Georgia"/>
              </a:rPr>
              <a:t> </a:t>
            </a:r>
            <a:r>
              <a:rPr sz="2400" spc="15" dirty="0">
                <a:latin typeface="Georgia"/>
                <a:cs typeface="Georgia"/>
              </a:rPr>
              <a:t>для </a:t>
            </a:r>
            <a:r>
              <a:rPr sz="2400" spc="140" dirty="0">
                <a:latin typeface="Georgia"/>
                <a:cs typeface="Georgia"/>
              </a:rPr>
              <a:t>всех </a:t>
            </a:r>
            <a:r>
              <a:rPr sz="2400" spc="125" dirty="0">
                <a:latin typeface="Georgia"/>
                <a:cs typeface="Georgia"/>
              </a:rPr>
              <a:t>выпускников </a:t>
            </a:r>
            <a:r>
              <a:rPr sz="2400" spc="55" dirty="0">
                <a:latin typeface="Georgia"/>
                <a:cs typeface="Georgia"/>
              </a:rPr>
              <a:t>школ  </a:t>
            </a:r>
            <a:r>
              <a:rPr sz="2400" spc="100" dirty="0">
                <a:latin typeface="Georgia"/>
                <a:cs typeface="Georgia"/>
              </a:rPr>
              <a:t>текущего года </a:t>
            </a:r>
            <a:r>
              <a:rPr sz="2400" spc="95" dirty="0">
                <a:latin typeface="Georgia"/>
                <a:cs typeface="Georgia"/>
              </a:rPr>
              <a:t>являются </a:t>
            </a:r>
            <a:r>
              <a:rPr sz="2400" b="1" spc="10" dirty="0">
                <a:solidFill>
                  <a:srgbClr val="C00000"/>
                </a:solidFill>
                <a:latin typeface="Georgia"/>
                <a:cs typeface="Georgia"/>
              </a:rPr>
              <a:t>ЕГЭ </a:t>
            </a:r>
            <a:r>
              <a:rPr sz="2400" b="1" spc="-25" dirty="0" err="1">
                <a:solidFill>
                  <a:srgbClr val="C00000"/>
                </a:solidFill>
                <a:latin typeface="Georgia"/>
                <a:cs typeface="Georgia"/>
              </a:rPr>
              <a:t>по</a:t>
            </a:r>
            <a:r>
              <a:rPr sz="2400" b="1" spc="-30" dirty="0">
                <a:solidFill>
                  <a:srgbClr val="C00000"/>
                </a:solidFill>
                <a:latin typeface="Georgia"/>
                <a:cs typeface="Georgia"/>
              </a:rPr>
              <a:t> </a:t>
            </a:r>
            <a:r>
              <a:rPr sz="2400" b="1" spc="70" dirty="0" err="1" smtClean="0">
                <a:solidFill>
                  <a:srgbClr val="C00000"/>
                </a:solidFill>
                <a:latin typeface="Georgia"/>
                <a:cs typeface="Georgia"/>
              </a:rPr>
              <a:t>русскому</a:t>
            </a:r>
            <a:r>
              <a:rPr lang="ru-RU" sz="2400" b="1" spc="70" dirty="0">
                <a:solidFill>
                  <a:srgbClr val="C00000"/>
                </a:solidFill>
                <a:latin typeface="Georgia"/>
                <a:cs typeface="Georgia"/>
              </a:rPr>
              <a:t> </a:t>
            </a:r>
            <a:r>
              <a:rPr sz="2400" b="1" spc="40" dirty="0" err="1" smtClean="0">
                <a:solidFill>
                  <a:srgbClr val="C00000"/>
                </a:solidFill>
                <a:latin typeface="Georgia"/>
                <a:cs typeface="Georgia"/>
              </a:rPr>
              <a:t>языку</a:t>
            </a:r>
            <a:r>
              <a:rPr sz="2400" b="1" spc="40" dirty="0" smtClean="0">
                <a:solidFill>
                  <a:srgbClr val="C00000"/>
                </a:solidFill>
                <a:latin typeface="Georgia"/>
                <a:cs typeface="Georgia"/>
              </a:rPr>
              <a:t> </a:t>
            </a:r>
            <a:r>
              <a:rPr sz="2400" b="1" spc="-45" dirty="0">
                <a:solidFill>
                  <a:srgbClr val="C00000"/>
                </a:solidFill>
                <a:latin typeface="Georgia"/>
                <a:cs typeface="Georgia"/>
              </a:rPr>
              <a:t>и </a:t>
            </a:r>
            <a:r>
              <a:rPr sz="2400" b="1" dirty="0" err="1" smtClean="0">
                <a:solidFill>
                  <a:srgbClr val="C00000"/>
                </a:solidFill>
                <a:latin typeface="Georgia"/>
                <a:cs typeface="Georgia"/>
              </a:rPr>
              <a:t>математике</a:t>
            </a:r>
            <a:r>
              <a:rPr lang="ru-RU" sz="2400" b="1" dirty="0" smtClean="0">
                <a:solidFill>
                  <a:srgbClr val="C00000"/>
                </a:solidFill>
                <a:latin typeface="Georgia"/>
                <a:cs typeface="Georgia"/>
              </a:rPr>
              <a:t> </a:t>
            </a:r>
            <a:r>
              <a:rPr sz="2400" b="1" dirty="0" smtClean="0">
                <a:solidFill>
                  <a:srgbClr val="C00000"/>
                </a:solidFill>
                <a:latin typeface="Georgia"/>
                <a:cs typeface="Georgia"/>
              </a:rPr>
              <a:t>(</a:t>
            </a:r>
            <a:r>
              <a:rPr sz="2400" b="1" dirty="0">
                <a:solidFill>
                  <a:srgbClr val="C00000"/>
                </a:solidFill>
                <a:latin typeface="Georgia"/>
                <a:cs typeface="Georgia"/>
              </a:rPr>
              <a:t>базовая) </a:t>
            </a:r>
            <a:r>
              <a:rPr sz="2400" b="1" spc="-100" dirty="0">
                <a:solidFill>
                  <a:srgbClr val="C00000"/>
                </a:solidFill>
                <a:latin typeface="Georgia"/>
                <a:cs typeface="Georgia"/>
              </a:rPr>
              <a:t>или  </a:t>
            </a:r>
            <a:r>
              <a:rPr sz="2400" b="1" spc="60" dirty="0">
                <a:solidFill>
                  <a:srgbClr val="C00000"/>
                </a:solidFill>
                <a:latin typeface="Georgia"/>
                <a:cs typeface="Georgia"/>
              </a:rPr>
              <a:t>математика</a:t>
            </a:r>
            <a:r>
              <a:rPr sz="2400" b="1" spc="160" dirty="0">
                <a:solidFill>
                  <a:srgbClr val="C00000"/>
                </a:solidFill>
                <a:latin typeface="Georgia"/>
                <a:cs typeface="Georgia"/>
              </a:rPr>
              <a:t> </a:t>
            </a:r>
            <a:r>
              <a:rPr sz="2400" b="1" spc="-70" dirty="0">
                <a:solidFill>
                  <a:srgbClr val="C00000"/>
                </a:solidFill>
                <a:latin typeface="Georgia"/>
                <a:cs typeface="Georgia"/>
              </a:rPr>
              <a:t>(</a:t>
            </a:r>
            <a:r>
              <a:rPr sz="2400" b="1" spc="-70" dirty="0" err="1">
                <a:solidFill>
                  <a:srgbClr val="C00000"/>
                </a:solidFill>
                <a:latin typeface="Georgia"/>
                <a:cs typeface="Georgia"/>
              </a:rPr>
              <a:t>профильная</a:t>
            </a:r>
            <a:r>
              <a:rPr sz="2400" b="1" spc="-70" dirty="0" smtClean="0">
                <a:solidFill>
                  <a:srgbClr val="C00000"/>
                </a:solidFill>
                <a:latin typeface="Georgia"/>
                <a:cs typeface="Georgia"/>
              </a:rPr>
              <a:t>)</a:t>
            </a:r>
            <a:endParaRPr sz="2400" dirty="0">
              <a:solidFill>
                <a:srgbClr val="C00000"/>
              </a:solidFill>
              <a:latin typeface="Georgia"/>
              <a:cs typeface="Georgia"/>
            </a:endParaRPr>
          </a:p>
          <a:p>
            <a:pPr marL="269240" marR="5080" indent="-269240">
              <a:lnSpc>
                <a:spcPts val="2860"/>
              </a:lnSpc>
              <a:spcBef>
                <a:spcPts val="2445"/>
              </a:spcBef>
              <a:buFont typeface="Wingdings"/>
              <a:buChar char=""/>
              <a:tabLst>
                <a:tab pos="269240" algn="l"/>
              </a:tabLst>
            </a:pPr>
            <a:r>
              <a:rPr sz="2400" b="1" spc="-30" dirty="0">
                <a:solidFill>
                  <a:srgbClr val="C00000"/>
                </a:solidFill>
                <a:latin typeface="Georgia"/>
                <a:cs typeface="Georgia"/>
              </a:rPr>
              <a:t>Положительные </a:t>
            </a:r>
            <a:r>
              <a:rPr sz="2400" b="1" spc="40" dirty="0">
                <a:solidFill>
                  <a:srgbClr val="C00000"/>
                </a:solidFill>
                <a:latin typeface="Georgia"/>
                <a:cs typeface="Georgia"/>
              </a:rPr>
              <a:t>результаты </a:t>
            </a:r>
            <a:r>
              <a:rPr sz="2400" b="1" spc="-110" dirty="0">
                <a:solidFill>
                  <a:srgbClr val="C00000"/>
                </a:solidFill>
                <a:latin typeface="Georgia"/>
                <a:cs typeface="Georgia"/>
              </a:rPr>
              <a:t>ГИА </a:t>
            </a:r>
            <a:r>
              <a:rPr sz="2400" b="1" spc="-25" dirty="0">
                <a:solidFill>
                  <a:srgbClr val="C00000"/>
                </a:solidFill>
                <a:latin typeface="Georgia"/>
                <a:cs typeface="Georgia"/>
              </a:rPr>
              <a:t>по </a:t>
            </a:r>
            <a:r>
              <a:rPr sz="2400" b="1" spc="70" dirty="0">
                <a:solidFill>
                  <a:srgbClr val="C00000"/>
                </a:solidFill>
                <a:latin typeface="Georgia"/>
                <a:cs typeface="Georgia"/>
              </a:rPr>
              <a:t>русскому  </a:t>
            </a:r>
            <a:r>
              <a:rPr sz="2400" b="1" spc="40" dirty="0">
                <a:solidFill>
                  <a:srgbClr val="C00000"/>
                </a:solidFill>
                <a:latin typeface="Georgia"/>
                <a:cs typeface="Georgia"/>
              </a:rPr>
              <a:t>языку </a:t>
            </a:r>
            <a:r>
              <a:rPr sz="2400" b="1" spc="-45" dirty="0">
                <a:solidFill>
                  <a:srgbClr val="C00000"/>
                </a:solidFill>
                <a:latin typeface="Georgia"/>
                <a:cs typeface="Georgia"/>
              </a:rPr>
              <a:t>и </a:t>
            </a:r>
            <a:r>
              <a:rPr sz="2400" b="1" spc="70" dirty="0">
                <a:solidFill>
                  <a:srgbClr val="C00000"/>
                </a:solidFill>
                <a:latin typeface="Georgia"/>
                <a:cs typeface="Georgia"/>
              </a:rPr>
              <a:t>математике</a:t>
            </a:r>
            <a:r>
              <a:rPr sz="2400" b="1" spc="-70" dirty="0">
                <a:solidFill>
                  <a:srgbClr val="C00000"/>
                </a:solidFill>
                <a:latin typeface="Georgia"/>
                <a:cs typeface="Georgia"/>
              </a:rPr>
              <a:t> </a:t>
            </a:r>
            <a:r>
              <a:rPr sz="2400" spc="45" dirty="0">
                <a:latin typeface="Georgia"/>
                <a:cs typeface="Georgia"/>
              </a:rPr>
              <a:t>(преодоление</a:t>
            </a:r>
            <a:endParaRPr sz="2400" dirty="0">
              <a:latin typeface="Georgia"/>
              <a:cs typeface="Georgia"/>
            </a:endParaRPr>
          </a:p>
          <a:p>
            <a:pPr marL="899160" marR="635635" algn="ctr">
              <a:lnSpc>
                <a:spcPts val="2880"/>
              </a:lnSpc>
            </a:pPr>
            <a:r>
              <a:rPr sz="2400" spc="70" dirty="0">
                <a:latin typeface="Georgia"/>
                <a:cs typeface="Georgia"/>
              </a:rPr>
              <a:t>минимальной </a:t>
            </a:r>
            <a:r>
              <a:rPr sz="2400" spc="114" dirty="0">
                <a:latin typeface="Georgia"/>
                <a:cs typeface="Georgia"/>
              </a:rPr>
              <a:t>границы, </a:t>
            </a:r>
            <a:r>
              <a:rPr sz="2400" spc="105" dirty="0">
                <a:latin typeface="Georgia"/>
                <a:cs typeface="Georgia"/>
              </a:rPr>
              <a:t>устанавливаемой  </a:t>
            </a:r>
            <a:r>
              <a:rPr sz="2400" spc="85" dirty="0">
                <a:latin typeface="Georgia"/>
                <a:cs typeface="Georgia"/>
              </a:rPr>
              <a:t>ежегодно </a:t>
            </a:r>
            <a:r>
              <a:rPr sz="2400" spc="60" dirty="0">
                <a:latin typeface="Georgia"/>
                <a:cs typeface="Georgia"/>
              </a:rPr>
              <a:t>Росообрнадзором),</a:t>
            </a:r>
            <a:r>
              <a:rPr sz="2400" spc="320" dirty="0">
                <a:latin typeface="Georgia"/>
                <a:cs typeface="Georgia"/>
              </a:rPr>
              <a:t> </a:t>
            </a:r>
            <a:r>
              <a:rPr sz="2400" spc="95" dirty="0">
                <a:latin typeface="Georgia"/>
                <a:cs typeface="Georgia"/>
              </a:rPr>
              <a:t>являются</a:t>
            </a:r>
            <a:endParaRPr sz="2400" dirty="0">
              <a:latin typeface="Georgia"/>
              <a:cs typeface="Georgia"/>
            </a:endParaRPr>
          </a:p>
          <a:p>
            <a:pPr marL="830580" marR="567690" indent="-1270" algn="ctr">
              <a:lnSpc>
                <a:spcPts val="2860"/>
              </a:lnSpc>
              <a:spcBef>
                <a:spcPts val="45"/>
              </a:spcBef>
            </a:pPr>
            <a:r>
              <a:rPr sz="2400" b="1" spc="5" dirty="0">
                <a:solidFill>
                  <a:srgbClr val="C00000"/>
                </a:solidFill>
                <a:latin typeface="Georgia"/>
                <a:cs typeface="Georgia"/>
              </a:rPr>
              <a:t>основанием </a:t>
            </a:r>
            <a:r>
              <a:rPr sz="2400" b="1" spc="-10" dirty="0">
                <a:solidFill>
                  <a:srgbClr val="C00000"/>
                </a:solidFill>
                <a:latin typeface="Georgia"/>
                <a:cs typeface="Georgia"/>
              </a:rPr>
              <a:t>для </a:t>
            </a:r>
            <a:r>
              <a:rPr sz="2400" b="1" spc="25" dirty="0">
                <a:solidFill>
                  <a:srgbClr val="C00000"/>
                </a:solidFill>
                <a:latin typeface="Georgia"/>
                <a:cs typeface="Georgia"/>
              </a:rPr>
              <a:t>выдачи </a:t>
            </a:r>
            <a:r>
              <a:rPr sz="2400" b="1" spc="50" dirty="0">
                <a:solidFill>
                  <a:srgbClr val="C00000"/>
                </a:solidFill>
                <a:latin typeface="Georgia"/>
                <a:cs typeface="Georgia"/>
              </a:rPr>
              <a:t>выпускнику  </a:t>
            </a:r>
            <a:r>
              <a:rPr sz="2400" b="1" spc="95" dirty="0">
                <a:solidFill>
                  <a:srgbClr val="C00000"/>
                </a:solidFill>
                <a:latin typeface="Georgia"/>
                <a:cs typeface="Georgia"/>
              </a:rPr>
              <a:t>аттестата </a:t>
            </a:r>
            <a:r>
              <a:rPr sz="2400" spc="50" dirty="0">
                <a:latin typeface="Georgia"/>
                <a:cs typeface="Georgia"/>
              </a:rPr>
              <a:t>о </a:t>
            </a:r>
            <a:r>
              <a:rPr sz="2400" spc="100" dirty="0">
                <a:latin typeface="Georgia"/>
                <a:cs typeface="Georgia"/>
              </a:rPr>
              <a:t>среднем </a:t>
            </a:r>
            <a:r>
              <a:rPr sz="2400" spc="70" dirty="0">
                <a:latin typeface="Georgia"/>
                <a:cs typeface="Georgia"/>
              </a:rPr>
              <a:t>общем</a:t>
            </a:r>
            <a:r>
              <a:rPr sz="2400" spc="445" dirty="0">
                <a:latin typeface="Georgia"/>
                <a:cs typeface="Georgia"/>
              </a:rPr>
              <a:t> </a:t>
            </a:r>
            <a:r>
              <a:rPr sz="2400" spc="95" dirty="0">
                <a:latin typeface="Georgia"/>
                <a:cs typeface="Georgia"/>
              </a:rPr>
              <a:t>образовании.</a:t>
            </a:r>
            <a:endParaRPr sz="2400" dirty="0">
              <a:latin typeface="Georgia"/>
              <a:cs typeface="Georgia"/>
            </a:endParaRPr>
          </a:p>
        </p:txBody>
      </p:sp>
      <p:pic>
        <p:nvPicPr>
          <p:cNvPr id="1026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31342" y="103123"/>
            <a:ext cx="8032115" cy="45631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29410" algn="ctr">
              <a:lnSpc>
                <a:spcPts val="2640"/>
              </a:lnSpc>
              <a:spcBef>
                <a:spcPts val="100"/>
              </a:spcBef>
            </a:pPr>
            <a:r>
              <a:rPr sz="2400" u="heavy" spc="-60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spc="-10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ПОЛУЧЕНИЕ </a:t>
            </a:r>
            <a:r>
              <a:rPr lang="ru-RU" sz="2400" b="1" u="heavy" spc="-105" dirty="0" smtClean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spc="-170" dirty="0" smtClean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АТТЕСТАТА </a:t>
            </a:r>
            <a:r>
              <a:rPr lang="ru-RU" sz="2400" b="1" u="heavy" spc="-170" dirty="0" smtClean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dirty="0" smtClean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</a:t>
            </a:r>
            <a:r>
              <a:rPr lang="ru-RU" sz="2400" b="1" u="heavy" dirty="0" smtClean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spc="-355" dirty="0" smtClean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spc="-9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СРЕДНЕМ</a:t>
            </a:r>
            <a:endParaRPr sz="2400" dirty="0">
              <a:latin typeface="Times New Roman"/>
              <a:cs typeface="Times New Roman"/>
            </a:endParaRPr>
          </a:p>
          <a:p>
            <a:pPr marL="1628775" algn="ctr">
              <a:lnSpc>
                <a:spcPts val="2640"/>
              </a:lnSpc>
            </a:pPr>
            <a:r>
              <a:rPr sz="2400" u="heavy" spc="-60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spc="-8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ОБЩЕМ</a:t>
            </a:r>
            <a:r>
              <a:rPr sz="2400" b="1" u="heavy" spc="-24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sz="2400" b="1" u="heavy" spc="-245" dirty="0" smtClean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spc="-135" dirty="0" smtClean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ОБРАЗОВАНИИ</a:t>
            </a:r>
            <a:r>
              <a:rPr sz="2400" b="1" u="heavy" spc="-13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:</a:t>
            </a:r>
            <a:endParaRPr sz="2400" dirty="0">
              <a:latin typeface="Times New Roman"/>
              <a:cs typeface="Times New Roman"/>
            </a:endParaRPr>
          </a:p>
          <a:p>
            <a:pPr marL="2540" algn="ctr">
              <a:lnSpc>
                <a:spcPts val="2735"/>
              </a:lnSpc>
              <a:spcBef>
                <a:spcPts val="1640"/>
              </a:spcBef>
            </a:pPr>
            <a:r>
              <a:rPr sz="2400" spc="130" dirty="0">
                <a:latin typeface="Georgia"/>
                <a:cs typeface="Georgia"/>
              </a:rPr>
              <a:t>Выпускникам, </a:t>
            </a:r>
            <a:r>
              <a:rPr sz="2400" spc="90" dirty="0">
                <a:latin typeface="Georgia"/>
                <a:cs typeface="Georgia"/>
              </a:rPr>
              <a:t>не </a:t>
            </a:r>
            <a:r>
              <a:rPr sz="2400" spc="95" dirty="0">
                <a:latin typeface="Georgia"/>
                <a:cs typeface="Georgia"/>
              </a:rPr>
              <a:t>допущенным </a:t>
            </a:r>
            <a:r>
              <a:rPr sz="2400" spc="165" dirty="0">
                <a:latin typeface="Georgia"/>
                <a:cs typeface="Georgia"/>
              </a:rPr>
              <a:t>к</a:t>
            </a:r>
            <a:r>
              <a:rPr sz="2400" spc="409" dirty="0">
                <a:latin typeface="Georgia"/>
                <a:cs typeface="Georgia"/>
              </a:rPr>
              <a:t> </a:t>
            </a:r>
            <a:r>
              <a:rPr sz="2400" spc="110" dirty="0">
                <a:latin typeface="Georgia"/>
                <a:cs typeface="Georgia"/>
              </a:rPr>
              <a:t>государственной</a:t>
            </a:r>
            <a:endParaRPr sz="2400" dirty="0">
              <a:latin typeface="Georgia"/>
              <a:cs typeface="Georgia"/>
            </a:endParaRPr>
          </a:p>
          <a:p>
            <a:pPr algn="ctr">
              <a:lnSpc>
                <a:spcPts val="2590"/>
              </a:lnSpc>
            </a:pPr>
            <a:r>
              <a:rPr sz="2400" spc="35" dirty="0" err="1" smtClean="0">
                <a:latin typeface="Georgia"/>
                <a:cs typeface="Georgia"/>
              </a:rPr>
              <a:t>итоговой</a:t>
            </a:r>
            <a:r>
              <a:rPr sz="2400" spc="35" dirty="0" smtClean="0">
                <a:latin typeface="Georgia"/>
                <a:cs typeface="Georgia"/>
              </a:rPr>
              <a:t> </a:t>
            </a:r>
            <a:r>
              <a:rPr sz="2400" spc="125" dirty="0">
                <a:latin typeface="Georgia"/>
                <a:cs typeface="Georgia"/>
              </a:rPr>
              <a:t>аттестации, </a:t>
            </a:r>
            <a:r>
              <a:rPr sz="2400" spc="90" dirty="0">
                <a:latin typeface="Georgia"/>
                <a:cs typeface="Georgia"/>
              </a:rPr>
              <a:t>не</a:t>
            </a:r>
            <a:r>
              <a:rPr sz="2400" spc="405" dirty="0">
                <a:latin typeface="Georgia"/>
                <a:cs typeface="Georgia"/>
              </a:rPr>
              <a:t> </a:t>
            </a:r>
            <a:r>
              <a:rPr sz="2400" spc="110" dirty="0">
                <a:latin typeface="Georgia"/>
                <a:cs typeface="Georgia"/>
              </a:rPr>
              <a:t>прошедшим</a:t>
            </a:r>
            <a:endParaRPr sz="2400" dirty="0">
              <a:latin typeface="Georgia"/>
              <a:cs typeface="Georgia"/>
            </a:endParaRPr>
          </a:p>
          <a:p>
            <a:pPr marL="720725" marR="713740" algn="ctr">
              <a:lnSpc>
                <a:spcPts val="2590"/>
              </a:lnSpc>
              <a:spcBef>
                <a:spcPts val="180"/>
              </a:spcBef>
            </a:pPr>
            <a:r>
              <a:rPr sz="2400" spc="120" dirty="0" err="1">
                <a:latin typeface="Georgia"/>
                <a:cs typeface="Georgia"/>
              </a:rPr>
              <a:t>государственную</a:t>
            </a:r>
            <a:r>
              <a:rPr sz="2400" spc="120" dirty="0">
                <a:latin typeface="Georgia"/>
                <a:cs typeface="Georgia"/>
              </a:rPr>
              <a:t> </a:t>
            </a:r>
            <a:r>
              <a:rPr sz="2400" spc="45" dirty="0" err="1" smtClean="0">
                <a:latin typeface="Georgia"/>
                <a:cs typeface="Georgia"/>
              </a:rPr>
              <a:t>итоговую</a:t>
            </a:r>
            <a:r>
              <a:rPr sz="2400" spc="45" dirty="0" smtClean="0">
                <a:latin typeface="Georgia"/>
                <a:cs typeface="Georgia"/>
              </a:rPr>
              <a:t> </a:t>
            </a:r>
            <a:r>
              <a:rPr sz="2400" spc="135" dirty="0">
                <a:latin typeface="Georgia"/>
                <a:cs typeface="Georgia"/>
              </a:rPr>
              <a:t>аттестацию </a:t>
            </a:r>
            <a:r>
              <a:rPr sz="2400" spc="195" dirty="0">
                <a:latin typeface="Georgia"/>
                <a:cs typeface="Georgia"/>
              </a:rPr>
              <a:t>в  </a:t>
            </a:r>
            <a:r>
              <a:rPr sz="2400" spc="90" dirty="0">
                <a:latin typeface="Georgia"/>
                <a:cs typeface="Georgia"/>
              </a:rPr>
              <a:t>установленные </a:t>
            </a:r>
            <a:r>
              <a:rPr sz="2400" spc="110" dirty="0">
                <a:latin typeface="Georgia"/>
                <a:cs typeface="Georgia"/>
              </a:rPr>
              <a:t>сроки </a:t>
            </a:r>
            <a:r>
              <a:rPr sz="2400" dirty="0">
                <a:latin typeface="Georgia"/>
                <a:cs typeface="Georgia"/>
              </a:rPr>
              <a:t>или</a:t>
            </a:r>
            <a:r>
              <a:rPr sz="2400" spc="375" dirty="0">
                <a:latin typeface="Georgia"/>
                <a:cs typeface="Georgia"/>
              </a:rPr>
              <a:t> </a:t>
            </a:r>
            <a:r>
              <a:rPr sz="2400" spc="75" dirty="0">
                <a:latin typeface="Georgia"/>
                <a:cs typeface="Georgia"/>
              </a:rPr>
              <a:t>получившим</a:t>
            </a:r>
            <a:endParaRPr sz="2400" dirty="0">
              <a:latin typeface="Georgia"/>
              <a:cs typeface="Georgia"/>
            </a:endParaRPr>
          </a:p>
          <a:p>
            <a:pPr marL="12065" marR="5080" algn="ctr">
              <a:lnSpc>
                <a:spcPts val="2590"/>
              </a:lnSpc>
              <a:spcBef>
                <a:spcPts val="10"/>
              </a:spcBef>
            </a:pPr>
            <a:r>
              <a:rPr sz="2400" spc="80" dirty="0">
                <a:latin typeface="Georgia"/>
                <a:cs typeface="Georgia"/>
              </a:rPr>
              <a:t>неудовлетворительные </a:t>
            </a:r>
            <a:r>
              <a:rPr sz="2400" spc="75" dirty="0">
                <a:latin typeface="Georgia"/>
                <a:cs typeface="Georgia"/>
              </a:rPr>
              <a:t>результаты </a:t>
            </a:r>
            <a:r>
              <a:rPr sz="2400" spc="140" dirty="0">
                <a:latin typeface="Georgia"/>
                <a:cs typeface="Georgia"/>
              </a:rPr>
              <a:t>на </a:t>
            </a:r>
            <a:r>
              <a:rPr sz="2400" spc="65" dirty="0">
                <a:latin typeface="Georgia"/>
                <a:cs typeface="Georgia"/>
              </a:rPr>
              <a:t>обязательных  </a:t>
            </a:r>
            <a:r>
              <a:rPr sz="2400" spc="105" dirty="0">
                <a:latin typeface="Georgia"/>
                <a:cs typeface="Georgia"/>
              </a:rPr>
              <a:t>экзаменах </a:t>
            </a:r>
            <a:r>
              <a:rPr sz="2400" spc="80" dirty="0">
                <a:latin typeface="Georgia"/>
                <a:cs typeface="Georgia"/>
              </a:rPr>
              <a:t>по </a:t>
            </a:r>
            <a:r>
              <a:rPr sz="2400" spc="114" dirty="0">
                <a:latin typeface="Georgia"/>
                <a:cs typeface="Georgia"/>
              </a:rPr>
              <a:t>русскому </a:t>
            </a:r>
            <a:r>
              <a:rPr sz="2400" spc="100" dirty="0">
                <a:latin typeface="Georgia"/>
                <a:cs typeface="Georgia"/>
              </a:rPr>
              <a:t>языку </a:t>
            </a:r>
            <a:r>
              <a:rPr sz="2400" spc="90" dirty="0">
                <a:latin typeface="Georgia"/>
                <a:cs typeface="Georgia"/>
              </a:rPr>
              <a:t>и </a:t>
            </a:r>
            <a:r>
              <a:rPr sz="2400" spc="120" dirty="0">
                <a:latin typeface="Georgia"/>
                <a:cs typeface="Georgia"/>
              </a:rPr>
              <a:t>математике, </a:t>
            </a:r>
            <a:r>
              <a:rPr sz="2400" spc="-5" dirty="0">
                <a:latin typeface="Georgia"/>
                <a:cs typeface="Georgia"/>
              </a:rPr>
              <a:t>либо  </a:t>
            </a:r>
            <a:r>
              <a:rPr sz="2400" spc="80" dirty="0">
                <a:latin typeface="Georgia"/>
                <a:cs typeface="Georgia"/>
              </a:rPr>
              <a:t>получившим </a:t>
            </a:r>
            <a:r>
              <a:rPr sz="2400" spc="100" dirty="0">
                <a:latin typeface="Georgia"/>
                <a:cs typeface="Georgia"/>
              </a:rPr>
              <a:t>повторно</a:t>
            </a:r>
            <a:r>
              <a:rPr sz="2400" spc="295" dirty="0">
                <a:latin typeface="Georgia"/>
                <a:cs typeface="Georgia"/>
              </a:rPr>
              <a:t> </a:t>
            </a:r>
            <a:r>
              <a:rPr sz="2400" spc="80" dirty="0">
                <a:latin typeface="Georgia"/>
                <a:cs typeface="Georgia"/>
              </a:rPr>
              <a:t>неудовлетворительный</a:t>
            </a:r>
            <a:endParaRPr sz="2400" dirty="0">
              <a:latin typeface="Georgia"/>
              <a:cs typeface="Georgia"/>
            </a:endParaRPr>
          </a:p>
          <a:p>
            <a:pPr marL="815340">
              <a:lnSpc>
                <a:spcPts val="2415"/>
              </a:lnSpc>
            </a:pPr>
            <a:r>
              <a:rPr sz="2400" spc="75" dirty="0">
                <a:latin typeface="Georgia"/>
                <a:cs typeface="Georgia"/>
              </a:rPr>
              <a:t>результат </a:t>
            </a:r>
            <a:r>
              <a:rPr sz="2400" spc="80" dirty="0">
                <a:latin typeface="Georgia"/>
                <a:cs typeface="Georgia"/>
              </a:rPr>
              <a:t>по одному </a:t>
            </a:r>
            <a:r>
              <a:rPr sz="2400" spc="50" dirty="0">
                <a:latin typeface="Georgia"/>
                <a:cs typeface="Georgia"/>
              </a:rPr>
              <a:t>из </a:t>
            </a:r>
            <a:r>
              <a:rPr sz="2400" spc="105" dirty="0">
                <a:latin typeface="Georgia"/>
                <a:cs typeface="Georgia"/>
              </a:rPr>
              <a:t>этих предметов</a:t>
            </a:r>
            <a:r>
              <a:rPr sz="2400" spc="720" dirty="0">
                <a:latin typeface="Georgia"/>
                <a:cs typeface="Georgia"/>
              </a:rPr>
              <a:t> </a:t>
            </a:r>
            <a:r>
              <a:rPr sz="2400" spc="195" dirty="0">
                <a:latin typeface="Georgia"/>
                <a:cs typeface="Georgia"/>
              </a:rPr>
              <a:t>в</a:t>
            </a:r>
            <a:endParaRPr sz="2400" dirty="0">
              <a:latin typeface="Georgia"/>
              <a:cs typeface="Georgia"/>
            </a:endParaRPr>
          </a:p>
          <a:p>
            <a:pPr marL="495300" marR="487680" algn="ctr">
              <a:lnSpc>
                <a:spcPct val="90000"/>
              </a:lnSpc>
              <a:spcBef>
                <a:spcPts val="145"/>
              </a:spcBef>
            </a:pPr>
            <a:r>
              <a:rPr sz="2400" spc="55" dirty="0">
                <a:latin typeface="Georgia"/>
                <a:cs typeface="Georgia"/>
              </a:rPr>
              <a:t>дополнительные </a:t>
            </a:r>
            <a:r>
              <a:rPr sz="2400" spc="110" dirty="0">
                <a:latin typeface="Georgia"/>
                <a:cs typeface="Georgia"/>
              </a:rPr>
              <a:t>сроки, </a:t>
            </a:r>
            <a:r>
              <a:rPr sz="2400" spc="130" dirty="0">
                <a:latin typeface="Georgia"/>
                <a:cs typeface="Georgia"/>
              </a:rPr>
              <a:t>выдается</a:t>
            </a:r>
            <a:r>
              <a:rPr sz="2400" u="heavy" spc="13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Georgia"/>
                <a:cs typeface="Georgia"/>
              </a:rPr>
              <a:t> </a:t>
            </a:r>
            <a:r>
              <a:rPr sz="2400" b="1" u="heavy" spc="10" dirty="0">
                <a:solidFill>
                  <a:srgbClr val="C00000"/>
                </a:solidFill>
                <a:uFill>
                  <a:solidFill>
                    <a:srgbClr val="FF0000"/>
                  </a:solidFill>
                </a:uFill>
                <a:latin typeface="Georgia"/>
                <a:cs typeface="Georgia"/>
              </a:rPr>
              <a:t>справка</a:t>
            </a:r>
            <a:r>
              <a:rPr sz="2400" b="1" spc="10" dirty="0">
                <a:solidFill>
                  <a:srgbClr val="FF0000"/>
                </a:solidFill>
                <a:latin typeface="Georgia"/>
                <a:cs typeface="Georgia"/>
              </a:rPr>
              <a:t> </a:t>
            </a:r>
            <a:r>
              <a:rPr sz="2400" spc="40" dirty="0">
                <a:latin typeface="Georgia"/>
                <a:cs typeface="Georgia"/>
              </a:rPr>
              <a:t>об  </a:t>
            </a:r>
            <a:r>
              <a:rPr sz="2400" spc="75" dirty="0">
                <a:latin typeface="Georgia"/>
                <a:cs typeface="Georgia"/>
              </a:rPr>
              <a:t>обучении </a:t>
            </a:r>
            <a:r>
              <a:rPr sz="2400" spc="195" dirty="0">
                <a:latin typeface="Georgia"/>
                <a:cs typeface="Georgia"/>
              </a:rPr>
              <a:t>в </a:t>
            </a:r>
            <a:r>
              <a:rPr sz="2400" spc="75" dirty="0">
                <a:latin typeface="Georgia"/>
                <a:cs typeface="Georgia"/>
              </a:rPr>
              <a:t>образовательном </a:t>
            </a:r>
            <a:r>
              <a:rPr sz="2400" spc="100" dirty="0">
                <a:latin typeface="Georgia"/>
                <a:cs typeface="Georgia"/>
              </a:rPr>
              <a:t>учреждении </a:t>
            </a:r>
            <a:r>
              <a:rPr sz="2400" spc="80" dirty="0">
                <a:latin typeface="Georgia"/>
                <a:cs typeface="Georgia"/>
              </a:rPr>
              <a:t>по  </a:t>
            </a:r>
            <a:r>
              <a:rPr sz="2400" spc="85" dirty="0">
                <a:latin typeface="Georgia"/>
                <a:cs typeface="Georgia"/>
              </a:rPr>
              <a:t>установленной</a:t>
            </a:r>
            <a:r>
              <a:rPr sz="2400" spc="190" dirty="0">
                <a:latin typeface="Georgia"/>
                <a:cs typeface="Georgia"/>
              </a:rPr>
              <a:t> </a:t>
            </a:r>
            <a:r>
              <a:rPr sz="2400" spc="110" dirty="0">
                <a:latin typeface="Georgia"/>
                <a:cs typeface="Georgia"/>
              </a:rPr>
              <a:t>форме.</a:t>
            </a:r>
            <a:endParaRPr sz="2400" dirty="0">
              <a:latin typeface="Georgia"/>
              <a:cs typeface="Georgia"/>
            </a:endParaRPr>
          </a:p>
        </p:txBody>
      </p:sp>
      <p:pic>
        <p:nvPicPr>
          <p:cNvPr id="4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09600" y="666751"/>
            <a:ext cx="8153400" cy="4535985"/>
          </a:xfrm>
          <a:prstGeom prst="rect">
            <a:avLst/>
          </a:prstGeom>
        </p:spPr>
        <p:txBody>
          <a:bodyPr vert="horz" wrap="square" lIns="0" tIns="2228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55"/>
              </a:spcBef>
            </a:pPr>
            <a:r>
              <a:rPr sz="2400" b="1" spc="-75" dirty="0">
                <a:latin typeface="Georgia"/>
                <a:cs typeface="Georgia"/>
              </a:rPr>
              <a:t>Цель: </a:t>
            </a:r>
            <a:r>
              <a:rPr sz="2400" spc="150" dirty="0">
                <a:latin typeface="Georgia"/>
                <a:cs typeface="Georgia"/>
              </a:rPr>
              <a:t>допуск </a:t>
            </a:r>
            <a:r>
              <a:rPr sz="2400" spc="210" dirty="0">
                <a:latin typeface="Georgia"/>
                <a:cs typeface="Georgia"/>
              </a:rPr>
              <a:t>к</a:t>
            </a:r>
            <a:r>
              <a:rPr sz="2400" spc="-30" dirty="0">
                <a:latin typeface="Georgia"/>
                <a:cs typeface="Georgia"/>
              </a:rPr>
              <a:t> </a:t>
            </a:r>
            <a:r>
              <a:rPr sz="2400" spc="-25" dirty="0">
                <a:latin typeface="Georgia"/>
                <a:cs typeface="Georgia"/>
              </a:rPr>
              <a:t>ГИА</a:t>
            </a:r>
            <a:endParaRPr sz="2400" dirty="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  <a:spcBef>
                <a:spcPts val="1660"/>
              </a:spcBef>
            </a:pPr>
            <a:r>
              <a:rPr sz="2400" b="1" spc="-25" dirty="0">
                <a:latin typeface="Georgia"/>
                <a:cs typeface="Georgia"/>
              </a:rPr>
              <a:t>Форма: </a:t>
            </a:r>
            <a:r>
              <a:rPr sz="2400" spc="110" dirty="0">
                <a:latin typeface="Georgia"/>
                <a:cs typeface="Georgia"/>
              </a:rPr>
              <a:t>сочинение </a:t>
            </a:r>
            <a:r>
              <a:rPr sz="2400" dirty="0">
                <a:latin typeface="Georgia"/>
                <a:cs typeface="Georgia"/>
              </a:rPr>
              <a:t>или</a:t>
            </a:r>
            <a:r>
              <a:rPr sz="2400" spc="560" dirty="0">
                <a:latin typeface="Georgia"/>
                <a:cs typeface="Georgia"/>
              </a:rPr>
              <a:t> </a:t>
            </a:r>
            <a:r>
              <a:rPr sz="2400" spc="75" dirty="0">
                <a:latin typeface="Georgia"/>
                <a:cs typeface="Georgia"/>
              </a:rPr>
              <a:t>изложение</a:t>
            </a:r>
            <a:endParaRPr sz="2400" dirty="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  <a:spcBef>
                <a:spcPts val="1655"/>
              </a:spcBef>
            </a:pPr>
            <a:r>
              <a:rPr sz="2400" b="1" spc="25" dirty="0">
                <a:latin typeface="Georgia"/>
                <a:cs typeface="Georgia"/>
              </a:rPr>
              <a:t>Результат: </a:t>
            </a:r>
            <a:r>
              <a:rPr sz="2400" spc="125" dirty="0">
                <a:latin typeface="Georgia"/>
                <a:cs typeface="Georgia"/>
              </a:rPr>
              <a:t>зачет </a:t>
            </a:r>
            <a:r>
              <a:rPr sz="2400" dirty="0">
                <a:latin typeface="Georgia"/>
                <a:cs typeface="Georgia"/>
              </a:rPr>
              <a:t>или</a:t>
            </a:r>
            <a:r>
              <a:rPr sz="2400" spc="555" dirty="0">
                <a:latin typeface="Georgia"/>
                <a:cs typeface="Georgia"/>
              </a:rPr>
              <a:t> </a:t>
            </a:r>
            <a:r>
              <a:rPr sz="2400" spc="120" dirty="0">
                <a:latin typeface="Georgia"/>
                <a:cs typeface="Georgia"/>
              </a:rPr>
              <a:t>незачет</a:t>
            </a:r>
            <a:endParaRPr sz="2400" dirty="0">
              <a:latin typeface="Georgia"/>
              <a:cs typeface="Georgia"/>
            </a:endParaRPr>
          </a:p>
          <a:p>
            <a:pPr marL="12700" marR="658495" algn="just">
              <a:lnSpc>
                <a:spcPct val="144500"/>
              </a:lnSpc>
              <a:spcBef>
                <a:spcPts val="5"/>
              </a:spcBef>
            </a:pPr>
            <a:r>
              <a:rPr sz="2400" b="1" spc="80" dirty="0">
                <a:latin typeface="Georgia"/>
                <a:cs typeface="Georgia"/>
              </a:rPr>
              <a:t>Дата </a:t>
            </a:r>
            <a:r>
              <a:rPr sz="2400" b="1" dirty="0">
                <a:latin typeface="Georgia"/>
                <a:cs typeface="Georgia"/>
              </a:rPr>
              <a:t>проведения: </a:t>
            </a:r>
            <a:r>
              <a:rPr lang="ru-RU" sz="2400" b="1" spc="215" dirty="0" smtClean="0">
                <a:solidFill>
                  <a:srgbClr val="FF0000"/>
                </a:solidFill>
                <a:latin typeface="Georgia"/>
                <a:cs typeface="Georgia"/>
              </a:rPr>
              <a:t>1 декабря </a:t>
            </a:r>
            <a:r>
              <a:rPr sz="2400" b="1" spc="215" dirty="0" smtClean="0">
                <a:solidFill>
                  <a:srgbClr val="FF0000"/>
                </a:solidFill>
                <a:latin typeface="Georgia"/>
                <a:cs typeface="Georgia"/>
              </a:rPr>
              <a:t>20</a:t>
            </a:r>
            <a:r>
              <a:rPr lang="ru-RU" sz="2400" b="1" spc="215" dirty="0" smtClean="0">
                <a:solidFill>
                  <a:srgbClr val="FF0000"/>
                </a:solidFill>
                <a:latin typeface="Georgia"/>
                <a:cs typeface="Georgia"/>
              </a:rPr>
              <a:t>21(среда)</a:t>
            </a:r>
            <a:r>
              <a:rPr sz="2400" b="1" spc="215" dirty="0" smtClean="0">
                <a:solidFill>
                  <a:srgbClr val="FF0000"/>
                </a:solidFill>
                <a:latin typeface="Georgia"/>
                <a:cs typeface="Georgia"/>
              </a:rPr>
              <a:t>  </a:t>
            </a:r>
            <a:endParaRPr lang="ru-RU" sz="2400" b="1" spc="215" dirty="0" smtClean="0">
              <a:solidFill>
                <a:srgbClr val="FF0000"/>
              </a:solidFill>
              <a:latin typeface="Georgia"/>
              <a:cs typeface="Georgia"/>
            </a:endParaRPr>
          </a:p>
          <a:p>
            <a:pPr marL="12700" marR="658495" algn="just">
              <a:lnSpc>
                <a:spcPct val="144500"/>
              </a:lnSpc>
              <a:spcBef>
                <a:spcPts val="5"/>
              </a:spcBef>
            </a:pPr>
            <a:r>
              <a:rPr sz="2400" b="1" dirty="0" err="1" smtClean="0">
                <a:latin typeface="Georgia"/>
                <a:cs typeface="Georgia"/>
              </a:rPr>
              <a:t>Время</a:t>
            </a:r>
            <a:r>
              <a:rPr sz="2400" b="1" dirty="0" smtClean="0">
                <a:latin typeface="Georgia"/>
                <a:cs typeface="Georgia"/>
              </a:rPr>
              <a:t> </a:t>
            </a:r>
            <a:r>
              <a:rPr sz="2400" b="1" spc="-25" dirty="0">
                <a:latin typeface="Georgia"/>
                <a:cs typeface="Georgia"/>
              </a:rPr>
              <a:t>написания: </a:t>
            </a:r>
            <a:r>
              <a:rPr sz="2400" spc="220" dirty="0">
                <a:latin typeface="Georgia"/>
                <a:cs typeface="Georgia"/>
              </a:rPr>
              <a:t>235 </a:t>
            </a:r>
            <a:r>
              <a:rPr sz="2400" spc="135" dirty="0" err="1">
                <a:latin typeface="Georgia"/>
                <a:cs typeface="Georgia"/>
              </a:rPr>
              <a:t>минут</a:t>
            </a:r>
            <a:r>
              <a:rPr sz="2400" spc="135" dirty="0">
                <a:latin typeface="Georgia"/>
                <a:cs typeface="Georgia"/>
              </a:rPr>
              <a:t>  </a:t>
            </a:r>
            <a:endParaRPr lang="ru-RU" sz="2400" spc="135" dirty="0" smtClean="0">
              <a:latin typeface="Georgia"/>
              <a:cs typeface="Georgia"/>
            </a:endParaRPr>
          </a:p>
          <a:p>
            <a:pPr marL="12700" marR="658495" algn="just">
              <a:lnSpc>
                <a:spcPct val="144500"/>
              </a:lnSpc>
              <a:spcBef>
                <a:spcPts val="5"/>
              </a:spcBef>
            </a:pPr>
            <a:r>
              <a:rPr sz="2400" b="1" spc="-125" dirty="0" err="1" smtClean="0">
                <a:latin typeface="Georgia"/>
                <a:cs typeface="Georgia"/>
              </a:rPr>
              <a:t>Начало</a:t>
            </a:r>
            <a:r>
              <a:rPr sz="2400" b="1" spc="-125" dirty="0" smtClean="0">
                <a:latin typeface="Georgia"/>
                <a:cs typeface="Georgia"/>
              </a:rPr>
              <a:t> </a:t>
            </a:r>
            <a:r>
              <a:rPr sz="2400" b="1" spc="-20" dirty="0">
                <a:latin typeface="Georgia"/>
                <a:cs typeface="Georgia"/>
              </a:rPr>
              <a:t>сочинения:</a:t>
            </a:r>
            <a:r>
              <a:rPr sz="2400" b="1" spc="-5" dirty="0">
                <a:latin typeface="Georgia"/>
                <a:cs typeface="Georgia"/>
              </a:rPr>
              <a:t> </a:t>
            </a:r>
            <a:r>
              <a:rPr sz="2400" spc="125" dirty="0" smtClean="0">
                <a:latin typeface="Georgia"/>
                <a:cs typeface="Georgia"/>
              </a:rPr>
              <a:t>10:00</a:t>
            </a:r>
            <a:endParaRPr lang="ru-RU" sz="2400" spc="125" dirty="0" smtClean="0">
              <a:latin typeface="Georgia"/>
              <a:cs typeface="Georgia"/>
            </a:endParaRPr>
          </a:p>
          <a:p>
            <a:pPr marL="12700" marR="658495" algn="just">
              <a:lnSpc>
                <a:spcPct val="144500"/>
              </a:lnSpc>
              <a:spcBef>
                <a:spcPts val="5"/>
              </a:spcBef>
            </a:pPr>
            <a:r>
              <a:rPr lang="ru-RU" sz="2400" b="1" spc="-25" dirty="0" smtClean="0">
                <a:latin typeface="Georgia"/>
                <a:cs typeface="Georgia"/>
              </a:rPr>
              <a:t>Дополнительные сроки: </a:t>
            </a:r>
            <a:r>
              <a:rPr lang="ru-RU" sz="2400" b="1" spc="-25" dirty="0" smtClean="0">
                <a:solidFill>
                  <a:srgbClr val="FF0000"/>
                </a:solidFill>
                <a:latin typeface="Georgia"/>
                <a:cs typeface="Georgia"/>
              </a:rPr>
              <a:t>2 февраля и 4 мая</a:t>
            </a:r>
          </a:p>
          <a:p>
            <a:pPr marL="12700" marR="658495" algn="just">
              <a:lnSpc>
                <a:spcPct val="144500"/>
              </a:lnSpc>
              <a:spcBef>
                <a:spcPts val="5"/>
              </a:spcBef>
            </a:pPr>
            <a:endParaRPr sz="2800" dirty="0">
              <a:latin typeface="Georgia"/>
              <a:cs typeface="Georgi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491485" y="0"/>
            <a:ext cx="636968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0" u="heavy" spc="-1005" dirty="0">
                <a:solidFill>
                  <a:srgbClr val="C0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4000" u="heavy" spc="-110" dirty="0">
                <a:solidFill>
                  <a:srgbClr val="C0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ИТОГОВОЕ</a:t>
            </a:r>
            <a:r>
              <a:rPr sz="4000" u="heavy" spc="-280" dirty="0">
                <a:solidFill>
                  <a:srgbClr val="C0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4000" u="heavy" spc="-105" dirty="0">
                <a:solidFill>
                  <a:srgbClr val="C0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СОЧИНЕНИЕ</a:t>
            </a:r>
            <a:r>
              <a:rPr sz="4000" u="heavy" spc="-105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:</a:t>
            </a:r>
            <a:endParaRPr sz="4000">
              <a:latin typeface="Times New Roman"/>
              <a:cs typeface="Times New Roman"/>
            </a:endParaRPr>
          </a:p>
        </p:txBody>
      </p:sp>
      <p:pic>
        <p:nvPicPr>
          <p:cNvPr id="5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33902" y="226263"/>
            <a:ext cx="428942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0" u="heavy" spc="-700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heavy" spc="-110" dirty="0">
                <a:solidFill>
                  <a:srgbClr val="C0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ИТОГОВОЕ</a:t>
            </a:r>
            <a:r>
              <a:rPr sz="2800" u="heavy" spc="-250" dirty="0">
                <a:solidFill>
                  <a:srgbClr val="C0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heavy" spc="-105" dirty="0">
                <a:solidFill>
                  <a:srgbClr val="C0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СОЧИНЕНИЕ</a:t>
            </a:r>
            <a:endParaRPr sz="2800">
              <a:solidFill>
                <a:srgbClr val="C00000"/>
              </a:solidFill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836167"/>
            <a:ext cx="7724775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528185">
              <a:lnSpc>
                <a:spcPct val="100000"/>
              </a:lnSpc>
              <a:spcBef>
                <a:spcPts val="95"/>
              </a:spcBef>
            </a:pPr>
            <a:r>
              <a:rPr sz="2800" u="heavy" spc="-700" dirty="0">
                <a:solidFill>
                  <a:srgbClr val="C0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b="1" u="heavy" spc="-85" dirty="0">
                <a:solidFill>
                  <a:srgbClr val="C0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ТЕМЫ</a:t>
            </a:r>
            <a:r>
              <a:rPr sz="2800" b="1" u="heavy" spc="-85" dirty="0" smtClean="0">
                <a:solidFill>
                  <a:srgbClr val="C0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:</a:t>
            </a:r>
            <a:endParaRPr sz="2800" dirty="0">
              <a:solidFill>
                <a:srgbClr val="C00000"/>
              </a:solidFill>
              <a:latin typeface="Times New Roman"/>
              <a:cs typeface="Times New Roman"/>
            </a:endParaRPr>
          </a:p>
        </p:txBody>
      </p:sp>
      <p:pic>
        <p:nvPicPr>
          <p:cNvPr id="6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381000" y="1352551"/>
            <a:ext cx="8610600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«Человек путешествующий: дорога в жизни человека»</a:t>
            </a:r>
          </a:p>
          <a:p>
            <a:r>
              <a:rPr lang="ru-RU" dirty="0" smtClean="0"/>
              <a:t> («</a:t>
            </a:r>
            <a:r>
              <a:rPr lang="ru-RU" sz="1600" dirty="0" smtClean="0"/>
              <a:t>Дорогу» можно раскрывать в прямом или символическом значении, использовать реальные путешествия или духовное становление человека</a:t>
            </a:r>
            <a:r>
              <a:rPr lang="ru-RU" dirty="0" smtClean="0"/>
              <a:t>);</a:t>
            </a:r>
          </a:p>
          <a:p>
            <a:r>
              <a:rPr lang="ru-RU" b="1" dirty="0" smtClean="0"/>
              <a:t>«</a:t>
            </a:r>
            <a:r>
              <a:rPr lang="ru-RU" sz="1600" b="1" dirty="0" smtClean="0"/>
              <a:t>Цивилизация и технологии — спасение, вызов или трагедия?»</a:t>
            </a:r>
            <a:r>
              <a:rPr lang="ru-RU" sz="1600" dirty="0" smtClean="0"/>
              <a:t> </a:t>
            </a:r>
          </a:p>
          <a:p>
            <a:r>
              <a:rPr lang="ru-RU" sz="1600" dirty="0" smtClean="0"/>
              <a:t>(Взаимосвязь технологий и глобальных проблем. Плюсы и минусы научно-технического процесса, идет ли он на пользу человеку, какие необратимые последствия может повлечь);</a:t>
            </a:r>
          </a:p>
          <a:p>
            <a:r>
              <a:rPr lang="ru-RU" sz="1600" b="1" dirty="0" smtClean="0"/>
              <a:t>«Преступление и наказание — вечная тема»</a:t>
            </a:r>
            <a:r>
              <a:rPr lang="ru-RU" sz="1600" dirty="0" smtClean="0"/>
              <a:t> </a:t>
            </a:r>
          </a:p>
          <a:p>
            <a:r>
              <a:rPr lang="ru-RU" sz="1600" dirty="0" smtClean="0"/>
              <a:t>(Ответственность за последствия преступления, мучения совести за содеянное);</a:t>
            </a:r>
          </a:p>
          <a:p>
            <a:r>
              <a:rPr lang="ru-RU" sz="1600" b="1" dirty="0" smtClean="0"/>
              <a:t>«Книга (музыка, спектакль, фильм) — про меня»</a:t>
            </a:r>
          </a:p>
          <a:p>
            <a:r>
              <a:rPr lang="ru-RU" sz="1600" dirty="0" smtClean="0"/>
              <a:t> (Произведения искусства, повлиявшие на человека);</a:t>
            </a:r>
          </a:p>
          <a:p>
            <a:r>
              <a:rPr lang="ru-RU" sz="1600" b="1" dirty="0" smtClean="0"/>
              <a:t>«Кому на Руси жить хорошо? — вопрос гражданина»</a:t>
            </a:r>
          </a:p>
          <a:p>
            <a:r>
              <a:rPr lang="ru-RU" sz="1600" dirty="0" smtClean="0"/>
              <a:t> (Направление про проблемы граждан, неравенство в слоях населения, несправедливое распределение благ, социальные восстания с целью изменения условий жизни.).</a:t>
            </a:r>
          </a:p>
          <a:p>
            <a:endParaRPr lang="ru-RU" sz="1600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33902" y="226263"/>
            <a:ext cx="428942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0" u="heavy" spc="-700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endParaRPr sz="2800" dirty="0">
              <a:solidFill>
                <a:srgbClr val="C00000"/>
              </a:solidFill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836167"/>
            <a:ext cx="7724775" cy="347979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42240" marR="139700" algn="ctr">
              <a:lnSpc>
                <a:spcPts val="3890"/>
              </a:lnSpc>
              <a:spcBef>
                <a:spcPts val="585"/>
              </a:spcBef>
            </a:pPr>
            <a:r>
              <a:rPr lang="ru-RU" sz="28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800" spc="1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участия </a:t>
            </a:r>
            <a:r>
              <a:rPr lang="ru-RU" sz="2800" spc="2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800" spc="1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ЕГЭ </a:t>
            </a:r>
            <a:r>
              <a:rPr lang="ru-RU" sz="2800" spc="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обучающемуся  </a:t>
            </a:r>
            <a:r>
              <a:rPr lang="ru-RU" sz="2800" spc="114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</a:t>
            </a:r>
            <a:r>
              <a:rPr lang="ru-RU" sz="2800" spc="25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2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spcBef>
                <a:spcPts val="1945"/>
              </a:spcBef>
            </a:pPr>
            <a:r>
              <a:rPr lang="ru-RU" sz="2800" b="1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СРОК </a:t>
            </a:r>
            <a:r>
              <a:rPr lang="ru-RU" sz="2800" b="1" spc="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800" b="1" spc="61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800" b="1" spc="6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spc="-1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ФЕВРАЛЯ </a:t>
            </a:r>
            <a:r>
              <a:rPr lang="ru-RU" sz="2800" b="1" spc="-2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</a:t>
            </a:r>
            <a:r>
              <a:rPr lang="ru-RU" sz="2800" b="1" spc="1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ГОДА</a:t>
            </a:r>
          </a:p>
          <a:p>
            <a:pPr algn="ctr">
              <a:lnSpc>
                <a:spcPct val="100000"/>
              </a:lnSpc>
              <a:spcBef>
                <a:spcPts val="1945"/>
              </a:spcBef>
            </a:pPr>
            <a:r>
              <a:rPr lang="ru-RU" sz="2800" b="1" spc="-3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lang="ru-RU" sz="2800" b="1" spc="-320" dirty="0" smtClean="0">
                <a:solidFill>
                  <a:srgbClr val="C00000"/>
                </a:solidFill>
                <a:latin typeface="Arial"/>
                <a:cs typeface="Arial"/>
              </a:rPr>
              <a:t>написать заявление</a:t>
            </a:r>
            <a:endParaRPr lang="ru-RU" sz="2800" b="1" spc="-265" dirty="0">
              <a:solidFill>
                <a:srgbClr val="C00000"/>
              </a:solidFill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1945"/>
              </a:spcBef>
            </a:pPr>
            <a:r>
              <a:rPr lang="ru-RU" sz="2800" b="1" spc="-295" dirty="0">
                <a:solidFill>
                  <a:srgbClr val="C00000"/>
                </a:solidFill>
                <a:latin typeface="Arial"/>
                <a:cs typeface="Arial"/>
              </a:rPr>
              <a:t>В ОУ </a:t>
            </a:r>
            <a:r>
              <a:rPr lang="ru-RU" sz="2800" b="1" spc="-295" dirty="0" smtClean="0">
                <a:solidFill>
                  <a:srgbClr val="C00000"/>
                </a:solidFill>
                <a:latin typeface="Arial"/>
                <a:cs typeface="Arial"/>
              </a:rPr>
              <a:t>на ЕГЭ / ГВЭ</a:t>
            </a:r>
            <a:endParaRPr lang="ru-RU" sz="2800" dirty="0">
              <a:latin typeface="Georgia"/>
              <a:cs typeface="Georgia"/>
            </a:endParaRPr>
          </a:p>
          <a:p>
            <a:pPr marL="4528185">
              <a:lnSpc>
                <a:spcPct val="100000"/>
              </a:lnSpc>
              <a:spcBef>
                <a:spcPts val="95"/>
              </a:spcBef>
            </a:pPr>
            <a:r>
              <a:rPr sz="2800" u="heavy" spc="-700" dirty="0" smtClean="0">
                <a:solidFill>
                  <a:srgbClr val="C0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endParaRPr sz="2800" dirty="0">
              <a:solidFill>
                <a:srgbClr val="C00000"/>
              </a:solidFill>
              <a:latin typeface="Times New Roman"/>
              <a:cs typeface="Times New Roman"/>
            </a:endParaRPr>
          </a:p>
        </p:txBody>
      </p:sp>
      <p:pic>
        <p:nvPicPr>
          <p:cNvPr id="6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332891" y="226263"/>
            <a:ext cx="61589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spc="-14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РЕГИСТРАЦИЯ </a:t>
            </a:r>
            <a:r>
              <a:rPr lang="ru-RU" sz="4000" spc="-5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ru-RU" sz="4000" spc="-34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spc="-1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ЕГЭ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47057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33902" y="226263"/>
            <a:ext cx="428942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0" u="heavy" spc="-700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endParaRPr sz="2800" dirty="0">
              <a:solidFill>
                <a:srgbClr val="C00000"/>
              </a:solidFill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836167"/>
            <a:ext cx="7724775" cy="282064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42240" marR="139700" algn="ctr">
              <a:lnSpc>
                <a:spcPts val="3890"/>
              </a:lnSpc>
              <a:spcBef>
                <a:spcPts val="585"/>
              </a:spcBef>
            </a:pPr>
            <a:r>
              <a:rPr lang="ru-RU" sz="2800" spc="130" dirty="0">
                <a:latin typeface="Georgia"/>
                <a:cs typeface="Georgia"/>
              </a:rPr>
              <a:t>Заявление </a:t>
            </a:r>
            <a:r>
              <a:rPr lang="ru-RU" sz="2800" spc="210" dirty="0">
                <a:latin typeface="Georgia"/>
                <a:cs typeface="Georgia"/>
              </a:rPr>
              <a:t>на </a:t>
            </a:r>
            <a:r>
              <a:rPr lang="ru-RU" sz="2800" spc="170" dirty="0" smtClean="0">
                <a:latin typeface="Georgia"/>
                <a:cs typeface="Georgia"/>
              </a:rPr>
              <a:t>ЕГЭ</a:t>
            </a:r>
          </a:p>
          <a:p>
            <a:pPr marL="142240" marR="139700" algn="ctr">
              <a:lnSpc>
                <a:spcPts val="3890"/>
              </a:lnSpc>
              <a:spcBef>
                <a:spcPts val="585"/>
              </a:spcBef>
            </a:pPr>
            <a:endParaRPr lang="ru-RU" sz="2800" spc="170" dirty="0">
              <a:solidFill>
                <a:srgbClr val="C00000"/>
              </a:solidFill>
              <a:latin typeface="Georgia"/>
              <a:cs typeface="Times New Roman"/>
            </a:endParaRPr>
          </a:p>
          <a:p>
            <a:pPr marL="142240" marR="139700" algn="ctr">
              <a:lnSpc>
                <a:spcPts val="3890"/>
              </a:lnSpc>
              <a:spcBef>
                <a:spcPts val="585"/>
              </a:spcBef>
            </a:pPr>
            <a:endParaRPr lang="ru-RU" sz="2800" spc="170" dirty="0" smtClean="0">
              <a:solidFill>
                <a:srgbClr val="C00000"/>
              </a:solidFill>
              <a:latin typeface="Georgia"/>
              <a:cs typeface="Times New Roman"/>
            </a:endParaRPr>
          </a:p>
          <a:p>
            <a:pPr marL="142240" marR="139700" algn="ctr">
              <a:lnSpc>
                <a:spcPts val="3890"/>
              </a:lnSpc>
              <a:spcBef>
                <a:spcPts val="585"/>
              </a:spcBef>
            </a:pPr>
            <a:endParaRPr lang="ru-RU" sz="2800" spc="170" dirty="0">
              <a:solidFill>
                <a:srgbClr val="C00000"/>
              </a:solidFill>
              <a:latin typeface="Georgia"/>
              <a:cs typeface="Times New Roman"/>
            </a:endParaRPr>
          </a:p>
          <a:p>
            <a:pPr marL="142240" marR="139700" algn="ctr">
              <a:lnSpc>
                <a:spcPts val="3890"/>
              </a:lnSpc>
              <a:spcBef>
                <a:spcPts val="585"/>
              </a:spcBef>
            </a:pPr>
            <a:endParaRPr sz="2800" dirty="0">
              <a:solidFill>
                <a:srgbClr val="C00000"/>
              </a:solidFill>
              <a:latin typeface="Times New Roman"/>
              <a:cs typeface="Times New Roman"/>
            </a:endParaRPr>
          </a:p>
        </p:txBody>
      </p:sp>
      <p:pic>
        <p:nvPicPr>
          <p:cNvPr id="6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332891" y="226263"/>
            <a:ext cx="61589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spc="-14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РЕГИСТРАЦИЯ </a:t>
            </a:r>
            <a:r>
              <a:rPr lang="ru-RU" sz="4000" spc="-5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ru-RU" sz="4000" spc="-34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spc="-1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ЕГЭ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4801" y="1956197"/>
            <a:ext cx="85344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39825">
              <a:lnSpc>
                <a:spcPct val="100000"/>
              </a:lnSpc>
              <a:spcBef>
                <a:spcPts val="100"/>
              </a:spcBef>
            </a:pPr>
            <a:r>
              <a:rPr lang="ru-RU" sz="3200" b="1" u="heavy" spc="-18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</a:t>
            </a:r>
            <a:r>
              <a:rPr lang="ru-RU" sz="3200" b="1" u="heavy" spc="-15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u="heavy" spc="-26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ГИА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lang="ru-RU" sz="3200" b="1" i="1" spc="-1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200" b="1" i="1" spc="-17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3200" b="1" i="1" spc="-12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сведения </a:t>
            </a:r>
            <a:r>
              <a:rPr lang="ru-RU" sz="3200" b="1" i="1" spc="-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</a:t>
            </a:r>
            <a:r>
              <a:rPr lang="ru-RU" sz="3200" b="1" i="1" spc="-1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spc="-12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участнике;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69900" indent="-457200">
              <a:lnSpc>
                <a:spcPct val="100000"/>
              </a:lnSpc>
              <a:buFontTx/>
              <a:buChar char="-"/>
            </a:pPr>
            <a:r>
              <a:rPr lang="ru-RU" sz="3200" b="1" i="1" spc="-12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сведения </a:t>
            </a:r>
            <a:r>
              <a:rPr lang="ru-RU" sz="3200" b="1" i="1" spc="-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</a:t>
            </a:r>
            <a:r>
              <a:rPr lang="ru-RU" sz="3200" b="1" i="1" spc="-1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spc="-1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spc="-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организации;</a:t>
            </a:r>
          </a:p>
          <a:p>
            <a:pPr marL="469900" indent="-457200">
              <a:lnSpc>
                <a:spcPct val="100000"/>
              </a:lnSpc>
              <a:buFontTx/>
              <a:buChar char="-"/>
            </a:pPr>
            <a:r>
              <a:rPr lang="ru-RU" sz="3200" b="1" i="1" spc="-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сведения о форме проведения ГИА;</a:t>
            </a:r>
          </a:p>
          <a:p>
            <a:pPr marL="469900" indent="-457200">
              <a:lnSpc>
                <a:spcPct val="100000"/>
              </a:lnSpc>
              <a:buFontTx/>
              <a:buChar char="-"/>
            </a:pPr>
            <a:r>
              <a:rPr lang="ru-RU" sz="3200" b="1" i="1" spc="-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выбор предметов для сдачи (количество </a:t>
            </a:r>
            <a:r>
              <a:rPr lang="ru-RU" sz="3200" b="1" i="1" spc="-1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неограничено</a:t>
            </a:r>
            <a:r>
              <a:rPr lang="ru-RU" sz="3200" b="1" i="1" spc="-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12700">
              <a:lnSpc>
                <a:spcPct val="100000"/>
              </a:lnSpc>
            </a:pP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27572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59052" y="760476"/>
            <a:ext cx="5871972" cy="74066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827519" y="760476"/>
            <a:ext cx="758951" cy="74066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830704" y="877315"/>
            <a:ext cx="529209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3600" b="1" spc="125" dirty="0" smtClean="0">
                <a:latin typeface="Georgia"/>
                <a:cs typeface="Georgia"/>
              </a:rPr>
              <a:t>3</a:t>
            </a:r>
            <a:r>
              <a:rPr sz="3600" b="1" spc="125" dirty="0" smtClean="0">
                <a:latin typeface="Georgia"/>
                <a:cs typeface="Georgia"/>
              </a:rPr>
              <a:t> </a:t>
            </a:r>
            <a:r>
              <a:rPr sz="3600" b="1" dirty="0">
                <a:latin typeface="Georgia"/>
                <a:cs typeface="Georgia"/>
              </a:rPr>
              <a:t>периода </a:t>
            </a:r>
            <a:r>
              <a:rPr sz="3600" b="1" spc="55" dirty="0">
                <a:latin typeface="Georgia"/>
                <a:cs typeface="Georgia"/>
              </a:rPr>
              <a:t>сдачи</a:t>
            </a:r>
            <a:r>
              <a:rPr sz="3600" b="1" spc="-185" dirty="0">
                <a:latin typeface="Georgia"/>
                <a:cs typeface="Georgia"/>
              </a:rPr>
              <a:t> </a:t>
            </a:r>
            <a:r>
              <a:rPr sz="3600" b="1" spc="15" dirty="0">
                <a:latin typeface="Georgia"/>
                <a:cs typeface="Georgia"/>
              </a:rPr>
              <a:t>ЕГЭ</a:t>
            </a:r>
            <a:endParaRPr sz="3600" dirty="0">
              <a:latin typeface="Georgia"/>
              <a:cs typeface="Georgi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662554" y="59258"/>
            <a:ext cx="503555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190" dirty="0">
                <a:latin typeface="Times New Roman"/>
                <a:cs typeface="Times New Roman"/>
              </a:rPr>
              <a:t>РАСПИСАНИЕ</a:t>
            </a:r>
            <a:r>
              <a:rPr sz="4400" spc="-310" dirty="0">
                <a:latin typeface="Times New Roman"/>
                <a:cs typeface="Times New Roman"/>
              </a:rPr>
              <a:t> </a:t>
            </a:r>
            <a:r>
              <a:rPr sz="4400" spc="-100" dirty="0">
                <a:latin typeface="Times New Roman"/>
                <a:cs typeface="Times New Roman"/>
              </a:rPr>
              <a:t>ЕГЭ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674873" y="719073"/>
            <a:ext cx="5009515" cy="0"/>
          </a:xfrm>
          <a:custGeom>
            <a:avLst/>
            <a:gdLst/>
            <a:ahLst/>
            <a:cxnLst/>
            <a:rect l="l" t="t" r="r" b="b"/>
            <a:pathLst>
              <a:path w="5009515">
                <a:moveTo>
                  <a:pt x="0" y="0"/>
                </a:moveTo>
                <a:lnTo>
                  <a:pt x="5009387" y="0"/>
                </a:lnTo>
              </a:path>
            </a:pathLst>
          </a:custGeom>
          <a:ln w="53339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51916" y="1924811"/>
            <a:ext cx="3273552" cy="130302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391411" y="1892807"/>
            <a:ext cx="2258567" cy="127406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99591" y="1952370"/>
            <a:ext cx="3178124" cy="120777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99591" y="1952370"/>
            <a:ext cx="3178175" cy="1207770"/>
          </a:xfrm>
          <a:custGeom>
            <a:avLst/>
            <a:gdLst/>
            <a:ahLst/>
            <a:cxnLst/>
            <a:rect l="l" t="t" r="r" b="b"/>
            <a:pathLst>
              <a:path w="3178175" h="1207770">
                <a:moveTo>
                  <a:pt x="0" y="201295"/>
                </a:moveTo>
                <a:lnTo>
                  <a:pt x="5316" y="155114"/>
                </a:lnTo>
                <a:lnTo>
                  <a:pt x="20461" y="112735"/>
                </a:lnTo>
                <a:lnTo>
                  <a:pt x="44226" y="75361"/>
                </a:lnTo>
                <a:lnTo>
                  <a:pt x="75401" y="44197"/>
                </a:lnTo>
                <a:lnTo>
                  <a:pt x="112779" y="20445"/>
                </a:lnTo>
                <a:lnTo>
                  <a:pt x="155150" y="5312"/>
                </a:lnTo>
                <a:lnTo>
                  <a:pt x="201307" y="0"/>
                </a:lnTo>
                <a:lnTo>
                  <a:pt x="2976829" y="0"/>
                </a:lnTo>
                <a:lnTo>
                  <a:pt x="3022969" y="5312"/>
                </a:lnTo>
                <a:lnTo>
                  <a:pt x="3065333" y="20445"/>
                </a:lnTo>
                <a:lnTo>
                  <a:pt x="3102709" y="44197"/>
                </a:lnTo>
                <a:lnTo>
                  <a:pt x="3133887" y="75361"/>
                </a:lnTo>
                <a:lnTo>
                  <a:pt x="3157656" y="112735"/>
                </a:lnTo>
                <a:lnTo>
                  <a:pt x="3172805" y="155114"/>
                </a:lnTo>
                <a:lnTo>
                  <a:pt x="3178124" y="201295"/>
                </a:lnTo>
                <a:lnTo>
                  <a:pt x="3178124" y="1006475"/>
                </a:lnTo>
                <a:lnTo>
                  <a:pt x="3172805" y="1052615"/>
                </a:lnTo>
                <a:lnTo>
                  <a:pt x="3157656" y="1094978"/>
                </a:lnTo>
                <a:lnTo>
                  <a:pt x="3133887" y="1132354"/>
                </a:lnTo>
                <a:lnTo>
                  <a:pt x="3102709" y="1163532"/>
                </a:lnTo>
                <a:lnTo>
                  <a:pt x="3065333" y="1187301"/>
                </a:lnTo>
                <a:lnTo>
                  <a:pt x="3022969" y="1202451"/>
                </a:lnTo>
                <a:lnTo>
                  <a:pt x="2976829" y="1207770"/>
                </a:lnTo>
                <a:lnTo>
                  <a:pt x="201307" y="1207770"/>
                </a:lnTo>
                <a:lnTo>
                  <a:pt x="155150" y="1202451"/>
                </a:lnTo>
                <a:lnTo>
                  <a:pt x="112779" y="1187301"/>
                </a:lnTo>
                <a:lnTo>
                  <a:pt x="75401" y="1163532"/>
                </a:lnTo>
                <a:lnTo>
                  <a:pt x="44226" y="1132354"/>
                </a:lnTo>
                <a:lnTo>
                  <a:pt x="20461" y="1094978"/>
                </a:lnTo>
                <a:lnTo>
                  <a:pt x="5316" y="1052615"/>
                </a:lnTo>
                <a:lnTo>
                  <a:pt x="0" y="1006475"/>
                </a:lnTo>
                <a:lnTo>
                  <a:pt x="0" y="201295"/>
                </a:lnTo>
                <a:close/>
              </a:path>
            </a:pathLst>
          </a:custGeom>
          <a:ln w="9525">
            <a:solidFill>
              <a:srgbClr val="21485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990600" y="1975561"/>
            <a:ext cx="3047999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400" u="heavy" spc="-60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spc="-290" dirty="0" smtClean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ДОСРОЧНЫЙ</a:t>
            </a:r>
            <a:endParaRPr sz="2400" dirty="0" smtClean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2400" u="heavy" spc="-600" dirty="0" smtClean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spc="-260" dirty="0" smtClean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ПЕРИОД</a:t>
            </a:r>
            <a:endParaRPr sz="2400" dirty="0" smtClean="0">
              <a:latin typeface="Arial"/>
              <a:cs typeface="Arial"/>
            </a:endParaRPr>
          </a:p>
          <a:p>
            <a:pPr marL="1270" algn="ctr">
              <a:lnSpc>
                <a:spcPct val="100000"/>
              </a:lnSpc>
            </a:pPr>
            <a:r>
              <a:rPr sz="2400" b="1" i="1" spc="-135" dirty="0" smtClean="0">
                <a:latin typeface="Trebuchet MS"/>
                <a:cs typeface="Trebuchet MS"/>
              </a:rPr>
              <a:t>(</a:t>
            </a:r>
            <a:r>
              <a:rPr lang="ru-RU" sz="2400" b="1" i="1" spc="-135" dirty="0" smtClean="0">
                <a:latin typeface="Trebuchet MS"/>
                <a:cs typeface="Trebuchet MS"/>
              </a:rPr>
              <a:t>март-апрель</a:t>
            </a:r>
            <a:r>
              <a:rPr sz="2400" b="1" i="1" spc="-135" dirty="0" smtClean="0">
                <a:latin typeface="Trebuchet MS"/>
                <a:cs typeface="Trebuchet MS"/>
              </a:rPr>
              <a:t>)</a:t>
            </a:r>
            <a:endParaRPr sz="2400" dirty="0">
              <a:latin typeface="Trebuchet MS"/>
              <a:cs typeface="Trebuchet M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029200" y="1965960"/>
            <a:ext cx="3262884" cy="126187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669279" y="1914144"/>
            <a:ext cx="2121407" cy="127406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076063" y="1993519"/>
            <a:ext cx="3168395" cy="116662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076063" y="1993519"/>
            <a:ext cx="3168650" cy="1167130"/>
          </a:xfrm>
          <a:custGeom>
            <a:avLst/>
            <a:gdLst/>
            <a:ahLst/>
            <a:cxnLst/>
            <a:rect l="l" t="t" r="r" b="b"/>
            <a:pathLst>
              <a:path w="3168650" h="1167130">
                <a:moveTo>
                  <a:pt x="0" y="194437"/>
                </a:moveTo>
                <a:lnTo>
                  <a:pt x="5132" y="149876"/>
                </a:lnTo>
                <a:lnTo>
                  <a:pt x="19752" y="108958"/>
                </a:lnTo>
                <a:lnTo>
                  <a:pt x="42697" y="72855"/>
                </a:lnTo>
                <a:lnTo>
                  <a:pt x="72802" y="42737"/>
                </a:lnTo>
                <a:lnTo>
                  <a:pt x="108903" y="19774"/>
                </a:lnTo>
                <a:lnTo>
                  <a:pt x="149836" y="5138"/>
                </a:lnTo>
                <a:lnTo>
                  <a:pt x="194437" y="0"/>
                </a:lnTo>
                <a:lnTo>
                  <a:pt x="2973959" y="0"/>
                </a:lnTo>
                <a:lnTo>
                  <a:pt x="3018519" y="5138"/>
                </a:lnTo>
                <a:lnTo>
                  <a:pt x="3059437" y="19774"/>
                </a:lnTo>
                <a:lnTo>
                  <a:pt x="3095540" y="42737"/>
                </a:lnTo>
                <a:lnTo>
                  <a:pt x="3125658" y="72855"/>
                </a:lnTo>
                <a:lnTo>
                  <a:pt x="3148621" y="108958"/>
                </a:lnTo>
                <a:lnTo>
                  <a:pt x="3163257" y="149876"/>
                </a:lnTo>
                <a:lnTo>
                  <a:pt x="3168395" y="194437"/>
                </a:lnTo>
                <a:lnTo>
                  <a:pt x="3168395" y="972185"/>
                </a:lnTo>
                <a:lnTo>
                  <a:pt x="3163257" y="1016785"/>
                </a:lnTo>
                <a:lnTo>
                  <a:pt x="3148621" y="1057718"/>
                </a:lnTo>
                <a:lnTo>
                  <a:pt x="3125658" y="1093819"/>
                </a:lnTo>
                <a:lnTo>
                  <a:pt x="3095540" y="1123924"/>
                </a:lnTo>
                <a:lnTo>
                  <a:pt x="3059437" y="1146869"/>
                </a:lnTo>
                <a:lnTo>
                  <a:pt x="3018519" y="1161489"/>
                </a:lnTo>
                <a:lnTo>
                  <a:pt x="2973959" y="1166622"/>
                </a:lnTo>
                <a:lnTo>
                  <a:pt x="194437" y="1166622"/>
                </a:lnTo>
                <a:lnTo>
                  <a:pt x="149836" y="1161489"/>
                </a:lnTo>
                <a:lnTo>
                  <a:pt x="108903" y="1146869"/>
                </a:lnTo>
                <a:lnTo>
                  <a:pt x="72802" y="1123924"/>
                </a:lnTo>
                <a:lnTo>
                  <a:pt x="42697" y="1093819"/>
                </a:lnTo>
                <a:lnTo>
                  <a:pt x="19752" y="1057718"/>
                </a:lnTo>
                <a:lnTo>
                  <a:pt x="5132" y="1016785"/>
                </a:lnTo>
                <a:lnTo>
                  <a:pt x="0" y="972185"/>
                </a:lnTo>
                <a:lnTo>
                  <a:pt x="0" y="194437"/>
                </a:lnTo>
                <a:close/>
              </a:path>
            </a:pathLst>
          </a:custGeom>
          <a:ln w="9524">
            <a:solidFill>
              <a:srgbClr val="21485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5881496" y="1996185"/>
            <a:ext cx="155892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400" u="heavy" spc="-59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spc="-28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ОСНОВНОЙ</a:t>
            </a:r>
            <a:endParaRPr sz="24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2400" u="heavy" spc="-59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spc="-26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ПЕРИОД</a:t>
            </a:r>
            <a:endParaRPr sz="24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2400" b="1" i="1" spc="-125" dirty="0">
                <a:latin typeface="Trebuchet MS"/>
                <a:cs typeface="Trebuchet MS"/>
              </a:rPr>
              <a:t>(май-июль)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2868167" y="3552444"/>
            <a:ext cx="3273552" cy="146304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942844" y="3601211"/>
            <a:ext cx="3186684" cy="127406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915792" y="3579876"/>
            <a:ext cx="3178047" cy="136813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915792" y="3579876"/>
            <a:ext cx="3178175" cy="1368425"/>
          </a:xfrm>
          <a:custGeom>
            <a:avLst/>
            <a:gdLst/>
            <a:ahLst/>
            <a:cxnLst/>
            <a:rect l="l" t="t" r="r" b="b"/>
            <a:pathLst>
              <a:path w="3178175" h="1368425">
                <a:moveTo>
                  <a:pt x="0" y="227965"/>
                </a:moveTo>
                <a:lnTo>
                  <a:pt x="4633" y="182034"/>
                </a:lnTo>
                <a:lnTo>
                  <a:pt x="17922" y="139249"/>
                </a:lnTo>
                <a:lnTo>
                  <a:pt x="38951" y="100527"/>
                </a:lnTo>
                <a:lnTo>
                  <a:pt x="66801" y="66786"/>
                </a:lnTo>
                <a:lnTo>
                  <a:pt x="100558" y="38944"/>
                </a:lnTo>
                <a:lnTo>
                  <a:pt x="139303" y="17920"/>
                </a:lnTo>
                <a:lnTo>
                  <a:pt x="182119" y="4633"/>
                </a:lnTo>
                <a:lnTo>
                  <a:pt x="228092" y="0"/>
                </a:lnTo>
                <a:lnTo>
                  <a:pt x="2950083" y="0"/>
                </a:lnTo>
                <a:lnTo>
                  <a:pt x="2996049" y="4633"/>
                </a:lnTo>
                <a:lnTo>
                  <a:pt x="3038852" y="17920"/>
                </a:lnTo>
                <a:lnTo>
                  <a:pt x="3077576" y="38944"/>
                </a:lnTo>
                <a:lnTo>
                  <a:pt x="3111309" y="66786"/>
                </a:lnTo>
                <a:lnTo>
                  <a:pt x="3139136" y="100527"/>
                </a:lnTo>
                <a:lnTo>
                  <a:pt x="3160144" y="139249"/>
                </a:lnTo>
                <a:lnTo>
                  <a:pt x="3173419" y="182034"/>
                </a:lnTo>
                <a:lnTo>
                  <a:pt x="3178047" y="227965"/>
                </a:lnTo>
                <a:lnTo>
                  <a:pt x="3178047" y="1140104"/>
                </a:lnTo>
                <a:lnTo>
                  <a:pt x="3173419" y="1186062"/>
                </a:lnTo>
                <a:lnTo>
                  <a:pt x="3160144" y="1228867"/>
                </a:lnTo>
                <a:lnTo>
                  <a:pt x="3139136" y="1267601"/>
                </a:lnTo>
                <a:lnTo>
                  <a:pt x="3111309" y="1301348"/>
                </a:lnTo>
                <a:lnTo>
                  <a:pt x="3077576" y="1329191"/>
                </a:lnTo>
                <a:lnTo>
                  <a:pt x="3038852" y="1350214"/>
                </a:lnTo>
                <a:lnTo>
                  <a:pt x="2996049" y="1363500"/>
                </a:lnTo>
                <a:lnTo>
                  <a:pt x="2950083" y="1368132"/>
                </a:lnTo>
                <a:lnTo>
                  <a:pt x="228092" y="1368132"/>
                </a:lnTo>
                <a:lnTo>
                  <a:pt x="182119" y="1363500"/>
                </a:lnTo>
                <a:lnTo>
                  <a:pt x="139303" y="1350214"/>
                </a:lnTo>
                <a:lnTo>
                  <a:pt x="100558" y="1329191"/>
                </a:lnTo>
                <a:lnTo>
                  <a:pt x="66801" y="1301348"/>
                </a:lnTo>
                <a:lnTo>
                  <a:pt x="38951" y="1267601"/>
                </a:lnTo>
                <a:lnTo>
                  <a:pt x="17922" y="1228867"/>
                </a:lnTo>
                <a:lnTo>
                  <a:pt x="4633" y="1186062"/>
                </a:lnTo>
                <a:lnTo>
                  <a:pt x="0" y="1140104"/>
                </a:lnTo>
                <a:lnTo>
                  <a:pt x="0" y="227965"/>
                </a:lnTo>
                <a:close/>
              </a:path>
            </a:pathLst>
          </a:custGeom>
          <a:ln w="9525">
            <a:solidFill>
              <a:srgbClr val="21485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3156330" y="3683914"/>
            <a:ext cx="269557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400" u="heavy" spc="-59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spc="-26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ДОПОЛНИТЕЛЬНЫЙ</a:t>
            </a:r>
            <a:endParaRPr sz="2400" dirty="0">
              <a:latin typeface="Arial"/>
              <a:cs typeface="Arial"/>
            </a:endParaRPr>
          </a:p>
          <a:p>
            <a:pPr marL="1270" algn="ctr">
              <a:lnSpc>
                <a:spcPct val="100000"/>
              </a:lnSpc>
            </a:pPr>
            <a:r>
              <a:rPr sz="2400" u="heavy" spc="-59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spc="-26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ПЕРИОД</a:t>
            </a:r>
            <a:endParaRPr sz="2400" dirty="0">
              <a:latin typeface="Arial"/>
              <a:cs typeface="Arial"/>
            </a:endParaRPr>
          </a:p>
          <a:p>
            <a:pPr marL="1270" algn="ctr">
              <a:lnSpc>
                <a:spcPct val="100000"/>
              </a:lnSpc>
            </a:pPr>
            <a:r>
              <a:rPr sz="2400" b="1" i="1" spc="-140" dirty="0">
                <a:latin typeface="Trebuchet MS"/>
                <a:cs typeface="Trebuchet MS"/>
              </a:rPr>
              <a:t>(сентябрь)</a:t>
            </a:r>
            <a:endParaRPr sz="2400" dirty="0">
              <a:latin typeface="Trebuchet MS"/>
              <a:cs typeface="Trebuchet MS"/>
            </a:endParaRPr>
          </a:p>
        </p:txBody>
      </p:sp>
      <p:pic>
        <p:nvPicPr>
          <p:cNvPr id="23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04800" y="0"/>
            <a:ext cx="2028091" cy="961232"/>
          </a:xfrm>
          <a:prstGeom prst="rect">
            <a:avLst/>
          </a:prstGeom>
          <a:noFill/>
        </p:spPr>
      </p:pic>
      <p:pic>
        <p:nvPicPr>
          <p:cNvPr id="24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81000" y="0"/>
            <a:ext cx="2028091" cy="9612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4c48e722-e5ee-4bb4-abb8-2d4075f5b3da">6PQ52NDQUCDJ-269-1312</_dlc_DocId>
    <_dlc_DocIdUrl xmlns="4c48e722-e5ee-4bb4-abb8-2d4075f5b3da">
      <Url>http://www.eduportal44.ru/Manturovo/Sch3/_layouts/15/DocIdRedir.aspx?ID=6PQ52NDQUCDJ-269-1312</Url>
      <Description>6PQ52NDQUCDJ-269-1312</Description>
    </_dlc_DocIdUrl>
  </documentManagement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09A6620A798C5C4EBFE598734B2B55C3" ma:contentTypeVersion="2" ma:contentTypeDescription="Создание документа." ma:contentTypeScope="" ma:versionID="cfbdd56d9becef1f6dd44dadfb5ad3c1">
  <xsd:schema xmlns:xsd="http://www.w3.org/2001/XMLSchema" xmlns:xs="http://www.w3.org/2001/XMLSchema" xmlns:p="http://schemas.microsoft.com/office/2006/metadata/properties" xmlns:ns2="4c48e722-e5ee-4bb4-abb8-2d4075f5b3da" targetNamespace="http://schemas.microsoft.com/office/2006/metadata/properties" ma:root="true" ma:fieldsID="b375c62708b91729a40decd9024d091b" ns2:_="">
    <xsd:import namespace="4c48e722-e5ee-4bb4-abb8-2d4075f5b3da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48e722-e5ee-4bb4-abb8-2d4075f5b3da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Значение идентификатора документа" ma:description="Значение идентификатора документа, присвоенного данному элементу." ma:internalName="_dlc_DocId" ma:readOnly="true">
      <xsd:simpleType>
        <xsd:restriction base="dms:Text"/>
      </xsd:simpleType>
    </xsd:element>
    <xsd:element name="_dlc_DocIdUrl" ma:index="9" nillable="true" ma:displayName="Идентификатор документа" ma:description="Постоянная ссылка на этот документ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Сохранить идентификатор" ma:description="Сохранять идентификатор при добавлении." ma:hidden="true" ma:internalName="_dlc_DocIdPersistId" ma:readOnly="true">
      <xsd:simpleType>
        <xsd:restriction base="dms:Boolean"/>
      </xsd:simpleType>
    </xsd:element>
    <xsd:element name="SharedWithUsers" ma:index="11" nillable="true" ma:displayName="Общий доступ с использованием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1A75F3A-DEA1-430D-8899-54F8B397790C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B36C658F-4D03-45F8-A21D-5677D0A9DA7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D5D602E-EE10-4155-A130-648664F0F386}">
  <ds:schemaRefs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4c48e722-e5ee-4bb4-abb8-2d4075f5b3da"/>
    <ds:schemaRef ds:uri="http://purl.org/dc/dcmitype/"/>
    <ds:schemaRef ds:uri="http://purl.org/dc/elements/1.1/"/>
    <ds:schemaRef ds:uri="http://schemas.openxmlformats.org/package/2006/metadata/core-properties"/>
    <ds:schemaRef ds:uri="http://purl.org/dc/terms/"/>
  </ds:schemaRefs>
</ds:datastoreItem>
</file>

<file path=customXml/itemProps4.xml><?xml version="1.0" encoding="utf-8"?>
<ds:datastoreItem xmlns:ds="http://schemas.openxmlformats.org/officeDocument/2006/customXml" ds:itemID="{AA655228-D0C4-4583-BA6A-648418A4E18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c48e722-e5ee-4bb4-abb8-2d4075f5b3d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482</TotalTime>
  <Words>755</Words>
  <Application>Microsoft Office PowerPoint</Application>
  <PresentationFormat>Экран (16:9)</PresentationFormat>
  <Paragraphs>224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8" baseType="lpstr">
      <vt:lpstr>Arial</vt:lpstr>
      <vt:lpstr>Calibri</vt:lpstr>
      <vt:lpstr>Georgia</vt:lpstr>
      <vt:lpstr>Times New Roman</vt:lpstr>
      <vt:lpstr>Trebuchet MS</vt:lpstr>
      <vt:lpstr>Wingdings</vt:lpstr>
      <vt:lpstr>Office Theme</vt:lpstr>
      <vt:lpstr>Презентация PowerPoint</vt:lpstr>
      <vt:lpstr> Приказ Минпросвещения России и Рособрнадзора</vt:lpstr>
      <vt:lpstr>Презентация PowerPoint</vt:lpstr>
      <vt:lpstr>Презентация PowerPoint</vt:lpstr>
      <vt:lpstr> ИТОГОВОЕ СОЧИНЕНИЕ:</vt:lpstr>
      <vt:lpstr> ИТОГОВОЕ СОЧИНЕНИЕ</vt:lpstr>
      <vt:lpstr> </vt:lpstr>
      <vt:lpstr> </vt:lpstr>
      <vt:lpstr>РАСПИСАНИЕ ЕГЭ</vt:lpstr>
      <vt:lpstr>Расписания ЕГЭ 2022 основной период</vt:lpstr>
      <vt:lpstr>Расписание ЕГЭ 2022 </vt:lpstr>
      <vt:lpstr>МИНИМАЛЬНОЕ КОЛИЧЕСТВО БАЛЛОВ</vt:lpstr>
      <vt:lpstr> ВРЕМЯ НАПИСАНИЯ ЭКЗАМЕНОВ:</vt:lpstr>
      <vt:lpstr>Презентация PowerPoint</vt:lpstr>
      <vt:lpstr>Презентация PowerPoint</vt:lpstr>
      <vt:lpstr>Презентация PowerPoint</vt:lpstr>
      <vt:lpstr>Презентация PowerPoint</vt:lpstr>
      <vt:lpstr> Как можнополучить дополнительные баллы (от 1 до 10 баллов)</vt:lpstr>
      <vt:lpstr> МЕДАЛЬ «За особые успехи в учении»</vt:lpstr>
      <vt:lpstr> САЙТЫ В ПОМОЩЬ</vt:lpstr>
      <vt:lpstr> САЙТЫ В ПОМОЩЬ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kreslavski_ga</dc:creator>
  <cp:lastModifiedBy>Белохвостова</cp:lastModifiedBy>
  <cp:revision>59</cp:revision>
  <cp:lastPrinted>2022-01-23T23:00:46Z</cp:lastPrinted>
  <dcterms:created xsi:type="dcterms:W3CDTF">2019-10-15T10:38:01Z</dcterms:created>
  <dcterms:modified xsi:type="dcterms:W3CDTF">2022-01-24T00:20:02Z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2019-09-24T00:00:00Z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2019-10-15T00:00:00Z</vt:filetime>
  </property>
  <property fmtid="{D5CDD505-2E9C-101B-9397-08002B2CF9AE}" pid="5" name="ContentTypeId">
    <vt:lpwstr>0x01010009A6620A798C5C4EBFE598734B2B55C3</vt:lpwstr>
  </property>
  <property fmtid="{D5CDD505-2E9C-101B-9397-08002B2CF9AE}" pid="6" name="_dlc_DocIdItemGuid">
    <vt:lpwstr>69a3b4bc-0d2e-4856-b10b-5db6476d93ff</vt:lpwstr>
  </property>
</Properties>
</file>