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2" r:id="rId5"/>
    <p:sldId id="263" r:id="rId6"/>
    <p:sldId id="264" r:id="rId7"/>
    <p:sldId id="266" r:id="rId8"/>
    <p:sldId id="265" r:id="rId9"/>
    <p:sldId id="273" r:id="rId10"/>
    <p:sldId id="274" r:id="rId11"/>
    <p:sldId id="268" r:id="rId12"/>
    <p:sldId id="267" r:id="rId13"/>
    <p:sldId id="269" r:id="rId14"/>
    <p:sldId id="270" r:id="rId15"/>
    <p:sldId id="271" r:id="rId16"/>
    <p:sldId id="272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D8"/>
    <a:srgbClr val="EE3794"/>
    <a:srgbClr val="304761"/>
    <a:srgbClr val="3C7F88"/>
    <a:srgbClr val="47B6EE"/>
    <a:srgbClr val="3EA8D0"/>
    <a:srgbClr val="FCA7DE"/>
    <a:srgbClr val="543480"/>
    <a:srgbClr val="FCA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microsoft.com/office/2007/relationships/hdphoto" Target="../media/hdphoto4.wdp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6.wdp"/><Relationship Id="rId4" Type="http://schemas.openxmlformats.org/officeDocument/2006/relationships/image" Target="../media/image20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microsoft.com/office/2007/relationships/hdphoto" Target="../media/hdphoto8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368" y="1302174"/>
            <a:ext cx="3315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i="1" dirty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  <a:cs typeface="Calibri" panose="020F0502020204030204" pitchFamily="34" charset="0"/>
              </a:rPr>
              <a:t>Что </a:t>
            </a: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  <a:cs typeface="Calibri" panose="020F0502020204030204" pitchFamily="34" charset="0"/>
              </a:rPr>
              <a:t>такое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368" y="2071615"/>
            <a:ext cx="4325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персональные</a:t>
            </a:r>
          </a:p>
          <a:p>
            <a:r>
              <a:rPr lang="ru-RU" sz="4400" b="1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4400" b="1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данные</a:t>
            </a:r>
            <a:endParaRPr lang="ru-RU" sz="4400" b="1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028" y="3548547"/>
            <a:ext cx="32600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Franklin Gothic Heavy" panose="020B0903020102020204" pitchFamily="34" charset="0"/>
              </a:rPr>
              <a:t>и как</a:t>
            </a:r>
          </a:p>
          <a:p>
            <a:r>
              <a:rPr lang="ru-RU" sz="4400" dirty="0">
                <a:latin typeface="Franklin Gothic Heavy" panose="020B0903020102020204" pitchFamily="34" charset="0"/>
              </a:rPr>
              <a:t> их </a:t>
            </a:r>
            <a:r>
              <a:rPr lang="ru-RU" sz="4400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защитить</a:t>
            </a:r>
            <a:r>
              <a:rPr lang="ru-RU" sz="4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?</a:t>
            </a:r>
          </a:p>
          <a:p>
            <a:endParaRPr lang="ru-RU" sz="4400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2652" y="1481740"/>
            <a:ext cx="657678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-</a:t>
            </a:r>
            <a:r>
              <a:rPr lang="ru-RU" sz="32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400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обработка персональных данных осуществляется с согласия 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субъекта!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обработка </a:t>
            </a:r>
            <a:r>
              <a:rPr lang="ru-RU" sz="2400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персональных данных необходима 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для </a:t>
            </a:r>
            <a:r>
              <a:rPr lang="ru-RU" sz="2400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осуществления и выполнения 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возложенных законом на </a:t>
            </a:r>
            <a:r>
              <a:rPr lang="ru-RU" sz="2400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оператора функций, полномочий и обязанностей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;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обработка персональных данных необходима для защиты 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жизненно </a:t>
            </a:r>
            <a:r>
              <a:rPr lang="ru-RU" sz="2400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важных интересов 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субъекта, если получение согласия субъекта невозможно;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и другие условия</a:t>
            </a:r>
          </a:p>
          <a:p>
            <a:pPr marL="342900" indent="-342900" algn="ctr">
              <a:buFontTx/>
              <a:buChar char="-"/>
            </a:pPr>
            <a:endParaRPr lang="ru-RU" sz="3200" dirty="0" smtClean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103" y="527633"/>
            <a:ext cx="8021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При каких условиях осуществляется обработка персональных данных?</a:t>
            </a:r>
            <a:endParaRPr lang="ru-RU" sz="2800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3076" name="Picture 4" descr="https://pbs.twimg.com/media/EE0-abQWwAIisR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2" r="1" b="11263"/>
          <a:stretch/>
        </p:blipFill>
        <p:spPr bwMode="auto">
          <a:xfrm>
            <a:off x="6779623" y="1637796"/>
            <a:ext cx="1926983" cy="501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5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134998">
            <a:off x="2310377" y="4067669"/>
            <a:ext cx="615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Тест «Проверь себя»</a:t>
            </a:r>
            <a:endParaRPr lang="ru-RU" sz="40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3" name="Picture 2" descr="https://www.pvsm.ru/images/2015/03/03/roskomnadzor-opredelil-dvuh-finalistov-konkursa-po-vyboru-masko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82" y="404948"/>
            <a:ext cx="3785887" cy="337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220938">
            <a:off x="897626" y="495617"/>
            <a:ext cx="75182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1. Что из перечисленного </a:t>
            </a:r>
          </a:p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являются</a:t>
            </a:r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 персональными данными?</a:t>
            </a:r>
            <a:endParaRPr lang="ru-RU" sz="3200" i="1" dirty="0"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198453">
            <a:off x="1969734" y="2089207"/>
            <a:ext cx="563526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а) фамилия, имя, отчество;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б) национальность;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в) фотография;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г) все вышеперечисленное</a:t>
            </a:r>
            <a:endParaRPr lang="ru-RU" sz="3200" i="1" dirty="0">
              <a:solidFill>
                <a:srgbClr val="0025D8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0008" y="5590130"/>
            <a:ext cx="1854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Ответ: г)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7" name="Picture 18" descr="https://pbs.twimg.com/media/D_LpFGLXoAA3nrO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9219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80" y="4675668"/>
            <a:ext cx="2697986" cy="182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220938">
            <a:off x="1356779" y="798036"/>
            <a:ext cx="68611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2. Что из перечисленного </a:t>
            </a:r>
          </a:p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НЕ входит в</a:t>
            </a:r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 </a:t>
            </a:r>
          </a:p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персональные данные человека?</a:t>
            </a:r>
            <a:endParaRPr lang="ru-RU" sz="3200" i="1" dirty="0"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198453">
            <a:off x="2942237" y="2507219"/>
            <a:ext cx="56496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а) место жительства;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б) состояние здоровья;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в) кличка собаки;</a:t>
            </a:r>
          </a:p>
          <a:p>
            <a:pPr algn="ctr"/>
            <a:r>
              <a:rPr lang="ru-RU" sz="32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г</a:t>
            </a:r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) номер банковской карты</a:t>
            </a:r>
            <a:endParaRPr lang="ru-RU" sz="3200" i="1" dirty="0">
              <a:solidFill>
                <a:srgbClr val="0025D8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256" y="5616256"/>
            <a:ext cx="1854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Ответ: в)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6146" name="Picture 2" descr="https://upload.wikimedia.org/wikipedia/commons/thumb/8/88/Thinking_Cartoon_Businessman.svg/2000px-Thinking_Cartoon_Businessma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49" y="2965878"/>
            <a:ext cx="1761133" cy="34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220938">
            <a:off x="877494" y="557607"/>
            <a:ext cx="78197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3. Что относится </a:t>
            </a:r>
          </a:p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к биометрическим данным человека?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198453">
            <a:off x="2979791" y="1865382"/>
            <a:ext cx="6098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а</a:t>
            </a:r>
            <a:r>
              <a:rPr lang="ru-RU" sz="32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) </a:t>
            </a:r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моя активность в сети Интернет;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б)</a:t>
            </a:r>
            <a:r>
              <a:rPr lang="ru-RU" sz="32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 отпечатки пальцев</a:t>
            </a:r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в) сведения о моих привычках;</a:t>
            </a:r>
          </a:p>
          <a:p>
            <a:pPr algn="ctr"/>
            <a:r>
              <a:rPr lang="ru-RU" sz="32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г</a:t>
            </a:r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) количество </a:t>
            </a:r>
            <a:r>
              <a:rPr lang="ru-RU" sz="3200" i="1" dirty="0" err="1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лайков</a:t>
            </a:r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 на фотографии</a:t>
            </a:r>
            <a:endParaRPr lang="ru-RU" sz="3200" i="1" dirty="0">
              <a:solidFill>
                <a:srgbClr val="0025D8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3758" y="5748134"/>
            <a:ext cx="1854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Ответ: б)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7170" name="Picture 2" descr="https://image.jimcdn.com/app/cms/image/transf/dimension=1920x1024:format=png/path/sd86d07b17ba0ea1e/image/ia9b6736f8def4f57/version/1554641339/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8" y="2808514"/>
            <a:ext cx="3286374" cy="280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208203">
            <a:off x="1400609" y="588483"/>
            <a:ext cx="6407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4. </a:t>
            </a:r>
            <a:r>
              <a:rPr lang="ru-RU" sz="3200" i="1" dirty="0" err="1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Кибербуллинг</a:t>
            </a:r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 – это?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198453">
            <a:off x="657311" y="1926393"/>
            <a:ext cx="59183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а) компьютерная зависимость;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б) Интернет-травля;</a:t>
            </a:r>
          </a:p>
          <a:p>
            <a:pPr algn="ctr"/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в) компьютерная игра;</a:t>
            </a:r>
          </a:p>
          <a:p>
            <a:pPr algn="ctr"/>
            <a:r>
              <a:rPr lang="ru-RU" sz="32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г</a:t>
            </a:r>
            <a:r>
              <a:rPr lang="ru-RU" sz="32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) специальные персональные данные</a:t>
            </a:r>
            <a:endParaRPr lang="ru-RU" sz="3200" i="1" dirty="0">
              <a:solidFill>
                <a:srgbClr val="0025D8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256" y="5616256"/>
            <a:ext cx="1854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Ответ: б)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8196" name="Picture 4" descr="https://www.seekpng.com/png/full/802-8027241_woman-girl-clip-art-thinking-woman-cartoon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256" y="1844112"/>
            <a:ext cx="2206524" cy="283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39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215474">
            <a:off x="360349" y="605326"/>
            <a:ext cx="74489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5. </a:t>
            </a:r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Какие действия с персональными данными считаются недопустимыми?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198453">
            <a:off x="1100943" y="2283917"/>
            <a:ext cx="648607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а</a:t>
            </a:r>
            <a:r>
              <a:rPr lang="ru-RU" sz="28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) </a:t>
            </a:r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распространение </a:t>
            </a:r>
            <a:endParaRPr lang="ru-RU" sz="2800" i="1" dirty="0">
              <a:solidFill>
                <a:srgbClr val="0025D8"/>
              </a:solidFill>
              <a:latin typeface="Franklin Gothic Heavy" panose="020B0903020102020204" pitchFamily="34" charset="0"/>
            </a:endParaRPr>
          </a:p>
          <a:p>
            <a:pPr algn="ctr"/>
            <a:r>
              <a:rPr lang="ru-RU" sz="28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данных места жительства;</a:t>
            </a:r>
          </a:p>
          <a:p>
            <a:pPr algn="ctr"/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б) опубликование документов </a:t>
            </a:r>
          </a:p>
          <a:p>
            <a:pPr algn="ctr"/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в сети Интернет;</a:t>
            </a:r>
          </a:p>
          <a:p>
            <a:pPr algn="ctr"/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в</a:t>
            </a:r>
            <a:r>
              <a:rPr lang="ru-RU" sz="28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) обработка персональных данных </a:t>
            </a:r>
          </a:p>
          <a:p>
            <a:pPr algn="ctr"/>
            <a:r>
              <a:rPr lang="ru-RU" sz="28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с согласия человека;</a:t>
            </a:r>
          </a:p>
          <a:p>
            <a:pPr algn="ctr"/>
            <a:r>
              <a:rPr lang="ru-RU" sz="2800" i="1" dirty="0">
                <a:solidFill>
                  <a:srgbClr val="0025D8"/>
                </a:solidFill>
                <a:latin typeface="Franklin Gothic Heavy" panose="020B0903020102020204" pitchFamily="34" charset="0"/>
              </a:rPr>
              <a:t>г</a:t>
            </a:r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) отправление сообщения </a:t>
            </a:r>
          </a:p>
          <a:p>
            <a:pPr algn="ctr"/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с личной информацией</a:t>
            </a:r>
          </a:p>
          <a:p>
            <a:pPr algn="ctr"/>
            <a:r>
              <a:rPr lang="ru-RU" sz="2800" i="1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незнакомым лицам</a:t>
            </a:r>
            <a:endParaRPr lang="ru-RU" sz="2800" i="1" dirty="0">
              <a:solidFill>
                <a:srgbClr val="0025D8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3109" y="6033877"/>
            <a:ext cx="2843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Ответ: а),б),г) 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5128" name="Picture 8" descr="https://otvet.imgsmail.ru/download/266952510_5fcfd84275e7a2b997796945548790e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03" y="2167695"/>
            <a:ext cx="1739069" cy="325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0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165" y="1302176"/>
            <a:ext cx="7524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  <a:cs typeface="Calibri" panose="020F0502020204030204" pitchFamily="34" charset="0"/>
              </a:rPr>
              <a:t>Спасибо за внимание!</a:t>
            </a:r>
          </a:p>
        </p:txBody>
      </p:sp>
      <p:pic>
        <p:nvPicPr>
          <p:cNvPr id="9218" name="Picture 2" descr="https://img2.freepng.ru/20180423/zcw/kisspng-teacher-education-clip-art-jesus-cartoon-5ade97799af1c9.0284822615245372096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65" y="2519870"/>
            <a:ext cx="2862398" cy="343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bs.twimg.com/media/DZcxuTHXcAAVTnK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648584"/>
            <a:ext cx="3177449" cy="317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9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od.ru/content/images/2018/07/RAZ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637" y="4085965"/>
            <a:ext cx="6539421" cy="34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161368">
            <a:off x="858563" y="408533"/>
            <a:ext cx="66393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Персональные </a:t>
            </a:r>
            <a:r>
              <a:rPr lang="ru-RU" sz="3600" i="1" dirty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данные </a:t>
            </a:r>
            <a:r>
              <a:rPr lang="ru-RU" sz="3600" i="1" dirty="0">
                <a:latin typeface="Franklin Gothic Heavy" panose="020B0903020102020204" pitchFamily="34" charset="0"/>
              </a:rPr>
              <a:t>— любая </a:t>
            </a:r>
            <a:r>
              <a:rPr lang="ru-RU" sz="3600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информация</a:t>
            </a:r>
            <a:r>
              <a:rPr lang="ru-RU" sz="3600" i="1" dirty="0">
                <a:latin typeface="Franklin Gothic Heavy" panose="020B0903020102020204" pitchFamily="34" charset="0"/>
              </a:rPr>
              <a:t>, </a:t>
            </a:r>
            <a:endParaRPr lang="ru-RU" sz="3600" i="1" dirty="0" smtClean="0">
              <a:latin typeface="Franklin Gothic Heavy" panose="020B0903020102020204" pitchFamily="34" charset="0"/>
            </a:endParaRPr>
          </a:p>
          <a:p>
            <a:r>
              <a:rPr lang="ru-RU" sz="3600" i="1" dirty="0" smtClean="0">
                <a:latin typeface="Franklin Gothic Heavy" panose="020B0903020102020204" pitchFamily="34" charset="0"/>
              </a:rPr>
              <a:t>относящаяся к прямо </a:t>
            </a:r>
            <a:r>
              <a:rPr lang="ru-RU" sz="3600" i="1" dirty="0">
                <a:latin typeface="Franklin Gothic Heavy" panose="020B0903020102020204" pitchFamily="34" charset="0"/>
              </a:rPr>
              <a:t>или </a:t>
            </a:r>
            <a:r>
              <a:rPr lang="ru-RU" sz="3600" i="1" dirty="0" smtClean="0">
                <a:latin typeface="Franklin Gothic Heavy" panose="020B0903020102020204" pitchFamily="34" charset="0"/>
              </a:rPr>
              <a:t>косвенно определенному или определяемому </a:t>
            </a:r>
            <a:r>
              <a:rPr lang="ru-RU" sz="36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физическому </a:t>
            </a:r>
            <a:r>
              <a:rPr lang="ru-RU" sz="3600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лицу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7802" y="4403204"/>
            <a:ext cx="4667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Franklin Gothic Heavy" panose="020B0903020102020204" pitchFamily="34" charset="0"/>
              </a:rPr>
              <a:t>Т.е. </a:t>
            </a:r>
            <a:r>
              <a:rPr lang="ru-RU" sz="2400" i="1" dirty="0">
                <a:latin typeface="Franklin Gothic Heavy" panose="020B0903020102020204" pitchFamily="34" charset="0"/>
              </a:rPr>
              <a:t>э</a:t>
            </a:r>
            <a:r>
              <a:rPr lang="ru-RU" sz="2400" i="1" dirty="0" smtClean="0">
                <a:latin typeface="Franklin Gothic Heavy" panose="020B0903020102020204" pitchFamily="34" charset="0"/>
              </a:rPr>
              <a:t>то </a:t>
            </a:r>
            <a:r>
              <a:rPr lang="ru-RU" sz="2400" i="1" dirty="0">
                <a:latin typeface="Franklin Gothic Heavy" panose="020B0903020102020204" pitchFamily="34" charset="0"/>
              </a:rPr>
              <a:t>те </a:t>
            </a:r>
            <a:r>
              <a:rPr lang="ru-RU" sz="2400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данные</a:t>
            </a:r>
            <a:r>
              <a:rPr lang="ru-RU" sz="2400" i="1" dirty="0">
                <a:latin typeface="Franklin Gothic Heavy" panose="020B0903020102020204" pitchFamily="34" charset="0"/>
              </a:rPr>
              <a:t>, которые позволяют нам </a:t>
            </a:r>
            <a:r>
              <a:rPr lang="ru-RU" sz="2400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узнать</a:t>
            </a:r>
            <a:r>
              <a:rPr lang="ru-RU" sz="2400" i="1" dirty="0">
                <a:latin typeface="Franklin Gothic Heavy" panose="020B0903020102020204" pitchFamily="34" charset="0"/>
              </a:rPr>
              <a:t> человека, </a:t>
            </a:r>
            <a:r>
              <a:rPr lang="ru-RU" sz="2400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идентифицировать</a:t>
            </a:r>
            <a:r>
              <a:rPr lang="ru-RU" sz="2400" i="1" dirty="0">
                <a:latin typeface="Franklin Gothic Heavy" panose="020B0903020102020204" pitchFamily="34" charset="0"/>
              </a:rPr>
              <a:t> и </a:t>
            </a:r>
            <a:r>
              <a:rPr lang="ru-RU" sz="2400" i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определить</a:t>
            </a:r>
            <a:r>
              <a:rPr lang="ru-RU" sz="2400" i="1" dirty="0">
                <a:latin typeface="Franklin Gothic Heavy" panose="020B0903020102020204" pitchFamily="34" charset="0"/>
              </a:rPr>
              <a:t> как конкретную личность.</a:t>
            </a:r>
          </a:p>
        </p:txBody>
      </p:sp>
      <p:pic>
        <p:nvPicPr>
          <p:cNvPr id="2052" name="Picture 4" descr="https://im0-tub-ru.yandex.net/i?id=3dd847bd899f94de56b99507736b8d2c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26" y="1037964"/>
            <a:ext cx="22479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https://im0-tub-ru.yandex.net/i?id=73bf93a49f52cc7144ea3c2180758c2a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5938" l="2500" r="96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6716" y="2214437"/>
            <a:ext cx="331969" cy="3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pbs.twimg.com/media/D_LpFGLXoAA3nrO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9" b="9219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51" y="1467030"/>
            <a:ext cx="2697986" cy="182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399850" y="888775"/>
            <a:ext cx="2514601" cy="10745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Ф</a:t>
            </a:r>
            <a:r>
              <a:rPr lang="ru-RU" sz="2400" b="1" dirty="0" smtClean="0"/>
              <a:t>амилия, имя и отчество?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54298" y="2988362"/>
            <a:ext cx="2362202" cy="8428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Сколько мне лет?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14117" y="2970470"/>
            <a:ext cx="2535143" cy="8428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Где я живу?</a:t>
            </a:r>
            <a:endParaRPr lang="ru-RU" sz="2400" b="1" dirty="0"/>
          </a:p>
        </p:txBody>
      </p:sp>
      <p:sp>
        <p:nvSpPr>
          <p:cNvPr id="5" name="Овал 4"/>
          <p:cNvSpPr/>
          <p:nvPr/>
        </p:nvSpPr>
        <p:spPr>
          <a:xfrm>
            <a:off x="1216873" y="858756"/>
            <a:ext cx="1304013" cy="1216549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449046" y="2801507"/>
            <a:ext cx="1304013" cy="1216549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54298" y="5053746"/>
            <a:ext cx="2438403" cy="8428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Какой у меня   номер телефона?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04195" y="5120641"/>
            <a:ext cx="2286003" cy="8428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Моя фотография?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1395453" y="2801508"/>
            <a:ext cx="1304013" cy="1216549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14117" y="1051561"/>
            <a:ext cx="2286004" cy="8428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какой школе я учусь?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7521934" y="4925833"/>
            <a:ext cx="1304013" cy="1216549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395453" y="4855596"/>
            <a:ext cx="1304013" cy="1216549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461460" y="751252"/>
            <a:ext cx="1376902" cy="1311965"/>
          </a:xfrm>
          <a:prstGeom prst="ellips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0-tub-ru.yandex.net/i?id=d020564b143b4accc28df4b7e67a9f46&amp;n=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9" r="30458" b="5977"/>
          <a:stretch/>
        </p:blipFill>
        <p:spPr bwMode="auto">
          <a:xfrm>
            <a:off x="1519448" y="970059"/>
            <a:ext cx="639612" cy="99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73" y="3044686"/>
            <a:ext cx="899767" cy="73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8" r="24478" b="7522"/>
          <a:stretch/>
        </p:blipFill>
        <p:spPr bwMode="auto">
          <a:xfrm rot="1130858">
            <a:off x="1852323" y="5038276"/>
            <a:ext cx="463386" cy="87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im0-tub-ru.yandex.net/i?id=06dbb0ce69077fd39eb292d6784ac9db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92" y="970060"/>
            <a:ext cx="894408" cy="83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0-tub-ru.yandex.net/i?id=9704a73d19f8466d334f4e6cadbc0a76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879" y="2963016"/>
            <a:ext cx="844343" cy="85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atic.1k.by/images/products/ip/big/pp0/e/1751081/ic4ab7a53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123" y="5145819"/>
            <a:ext cx="869577" cy="72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45494" y="167462"/>
            <a:ext cx="7694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Что представляют из себя </a:t>
            </a:r>
            <a:r>
              <a:rPr lang="ru-RU" sz="2400" b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персональные данные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Heavy" panose="020B0903020102020204" pitchFamily="34" charset="0"/>
              </a:rPr>
              <a:t>?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312594">
            <a:off x="626532" y="248449"/>
            <a:ext cx="59955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Специальные</a:t>
            </a:r>
            <a:r>
              <a:rPr lang="ru-RU" sz="3200" b="1" i="1" dirty="0" smtClean="0">
                <a:latin typeface="Franklin Gothic Heavy" panose="020B0903020102020204" pitchFamily="34" charset="0"/>
              </a:rPr>
              <a:t> персональные </a:t>
            </a:r>
          </a:p>
          <a:p>
            <a:pPr algn="ctr"/>
            <a:r>
              <a:rPr lang="ru-RU" sz="3200" b="1" i="1" dirty="0" smtClean="0">
                <a:latin typeface="Franklin Gothic Heavy" panose="020B0903020102020204" pitchFamily="34" charset="0"/>
              </a:rPr>
              <a:t>данные</a:t>
            </a:r>
            <a:endParaRPr lang="ru-RU" sz="3200" b="1" i="1" dirty="0"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031997">
            <a:off x="2235345" y="4735722"/>
            <a:ext cx="3225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800" i="1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расовая или национальная </a:t>
            </a:r>
            <a:r>
              <a:rPr lang="ru-RU" sz="2800" i="1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принадлежность</a:t>
            </a:r>
            <a:endParaRPr lang="ru-RU" sz="2800" i="1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440959">
            <a:off x="5183389" y="1212997"/>
            <a:ext cx="375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EE3794"/>
                </a:solidFill>
                <a:latin typeface="Franklin Gothic Heavy" panose="020B0903020102020204" pitchFamily="34" charset="0"/>
              </a:rPr>
              <a:t>политические </a:t>
            </a:r>
            <a:r>
              <a:rPr lang="ru-RU" sz="2800" i="1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взгляды </a:t>
            </a:r>
            <a:endParaRPr lang="ru-RU" sz="2800" i="1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445" y="1670298"/>
            <a:ext cx="269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религиозные </a:t>
            </a:r>
            <a:r>
              <a:rPr lang="ru-RU" sz="2800" i="1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убеждения </a:t>
            </a:r>
            <a:endParaRPr lang="ru-RU" sz="2800" i="1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401987">
            <a:off x="6248398" y="3965201"/>
            <a:ext cx="2226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состояние здоровья </a:t>
            </a:r>
          </a:p>
        </p:txBody>
      </p:sp>
      <p:pic>
        <p:nvPicPr>
          <p:cNvPr id="4100" name="Picture 4" descr="https://www.syl.ru/misc/i/ai/402771/26667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672">
            <a:off x="5953357" y="2300771"/>
            <a:ext cx="2219264" cy="13046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https://avatars.mds.yandex.net/get-zen_doc/1590219/pub_5d9c5025b477bf00ade3724c_5d9c5910ddfef600b032441f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45" y="2670022"/>
            <a:ext cx="2383362" cy="16588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5967"/>
            <a:ext cx="2233571" cy="2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 descr="https://hopefulness.educrimea.ru/uploads/5000/20455/section/340863/00355fa52df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705">
            <a:off x="6761041" y="5076202"/>
            <a:ext cx="1738710" cy="1597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411">
            <a:off x="986350" y="1451752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149">
            <a:off x="5482150" y="841578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16" y="4664155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7339">
            <a:off x="6013989" y="3785277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A96CAB9-A966-BF42-9909-F305FC8F6C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821186" y="4850342"/>
            <a:ext cx="3247317" cy="1826615"/>
          </a:xfrm>
          <a:prstGeom prst="rect">
            <a:avLst/>
          </a:prstGeom>
        </p:spPr>
      </p:pic>
      <p:pic>
        <p:nvPicPr>
          <p:cNvPr id="5132" name="Picture 12" descr="http://clipart-library.com/img1/14617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2" t="5670" r="7373" b="20935"/>
          <a:stretch/>
        </p:blipFill>
        <p:spPr bwMode="auto">
          <a:xfrm>
            <a:off x="4524940" y="4363485"/>
            <a:ext cx="2190342" cy="161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m0-tub-ru.yandex.net/i?id=2158ec3bd146a27ce56a4eb951a5452e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8" b="99063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5009">
            <a:off x="5490577" y="1893273"/>
            <a:ext cx="1475483" cy="21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478640">
            <a:off x="2590798" y="451091"/>
            <a:ext cx="65758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Биометрические</a:t>
            </a:r>
            <a:r>
              <a:rPr lang="ru-RU" sz="3200" i="1" dirty="0" smtClean="0">
                <a:latin typeface="Franklin Gothic Heavy" panose="020B0903020102020204" pitchFamily="34" charset="0"/>
              </a:rPr>
              <a:t> персональные</a:t>
            </a:r>
          </a:p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 данные</a:t>
            </a:r>
            <a:endParaRPr lang="ru-RU" sz="3200" i="1" dirty="0"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21668">
            <a:off x="691054" y="982099"/>
            <a:ext cx="3522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фотографическое </a:t>
            </a:r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изображение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476401">
            <a:off x="1284012" y="3962882"/>
            <a:ext cx="3718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рисунок радужной̆ оболочки </a:t>
            </a:r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глаза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26314">
            <a:off x="6496947" y="1885743"/>
            <a:ext cx="264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отпечаток </a:t>
            </a:r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пальца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163497">
            <a:off x="7410284" y="4984086"/>
            <a:ext cx="200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ДНК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4728" y="5975570"/>
            <a:ext cx="3110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слепок голоса </a:t>
            </a:r>
          </a:p>
        </p:txBody>
      </p:sp>
      <p:pic>
        <p:nvPicPr>
          <p:cNvPr id="5122" name="Picture 2" descr="https://thumbs.dreamstime.com/b/%D1%84%D0%BE%D1%82%D0%BE-%D0%BF%D0%BE%D1%80%D1%82%D1%80%D0%B5%D1%82%D0%B0-%D1%81%D0%B5%D0%BC%D1%8C%D0%B8-%D0%BE%D1%82%D0%BD%D0%BE%D1%88%D0%B5%D0%BD%D0%B8%D0%B5-%D0%B4%D0%B5%D1%82%D0%B5%D0%B9-%D1%80%D0%BE%D0%B4%D0%B8%D1%82%D0%B5%D0%BB%D0%B5%D0%B9-%D0%B4%D0%B8%D0%BD%D0%B0%D1%81%D1%82%D0%B8%D0%B8-%D1%80%D0%BE%D0%B4%D1%81%D1%82%D0%B2%D0%B5%D0%BD%D0%BD%D0%B8%D0%BA%D0%BE%D0%B2-14607609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0" t="2977" r="7372" b="67729"/>
          <a:stretch/>
        </p:blipFill>
        <p:spPr bwMode="auto">
          <a:xfrm>
            <a:off x="1677025" y="2006387"/>
            <a:ext cx="2968627" cy="17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blog.gemalto.com/wp-content/uploads/2017/08/Iris-scanning-TS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053">
            <a:off x="393782" y="4785802"/>
            <a:ext cx="3374625" cy="1779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5701">
            <a:off x="400562" y="954212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6394">
            <a:off x="6598787" y="1323310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411">
            <a:off x="7600493" y="4590315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411">
            <a:off x="1085362" y="3609539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411">
            <a:off x="3982645" y="5745380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obn.al/wp-content/uploads/2019/07/kar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527" y="4372182"/>
            <a:ext cx="1676506" cy="2347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gazeta-ch.ru/media/k2/items/cache/56cba0366b72a161ab9f015bab86e517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252">
            <a:off x="4777593" y="1461501"/>
            <a:ext cx="2561854" cy="1626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6" name="Picture 2" descr="https://cdn5.vectorstock.com/i/1000x1000/36/94/outstretched-hand-with-passport-vector-68836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" b="10970"/>
          <a:stretch/>
        </p:blipFill>
        <p:spPr bwMode="auto">
          <a:xfrm>
            <a:off x="1794165" y="743815"/>
            <a:ext cx="2377958" cy="21784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mfcserp.ru/wp-content/uploads/2018/09/%D0%98%D0%9D%D0%9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8459">
            <a:off x="5593761" y="3928316"/>
            <a:ext cx="1451027" cy="158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8661" y="2859994"/>
            <a:ext cx="47981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Набор цифр </a:t>
            </a:r>
            <a:r>
              <a:rPr lang="ru-RU" sz="3200" i="1" dirty="0" smtClean="0">
                <a:latin typeface="Franklin Gothic Heavy" panose="020B0903020102020204" pitchFamily="34" charset="0"/>
              </a:rPr>
              <a:t>как</a:t>
            </a:r>
          </a:p>
          <a:p>
            <a:pPr algn="ctr"/>
            <a:r>
              <a:rPr lang="ru-RU" sz="3200" i="1" dirty="0" smtClean="0">
                <a:latin typeface="Franklin Gothic Heavy" panose="020B0903020102020204" pitchFamily="34" charset="0"/>
              </a:rPr>
              <a:t> персональные данные</a:t>
            </a:r>
            <a:endParaRPr lang="ru-RU" sz="3200" i="1" dirty="0"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669644">
            <a:off x="306920" y="299045"/>
            <a:ext cx="2937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номер и серия </a:t>
            </a:r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паспорта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699470">
            <a:off x="5699008" y="238028"/>
            <a:ext cx="32955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страховой̆ номер </a:t>
            </a:r>
            <a:endParaRPr lang="ru-RU" sz="2800" dirty="0" smtClean="0">
              <a:solidFill>
                <a:srgbClr val="EE3794"/>
              </a:solidFill>
              <a:latin typeface="Franklin Gothic Heavy" panose="020B0903020102020204" pitchFamily="34" charset="0"/>
            </a:endParaRPr>
          </a:p>
          <a:p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индивидуального </a:t>
            </a:r>
          </a:p>
          <a:p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лицевого </a:t>
            </a:r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счета </a:t>
            </a:r>
            <a:endParaRPr lang="ru-RU" sz="2800" dirty="0" smtClean="0">
              <a:solidFill>
                <a:srgbClr val="EE3794"/>
              </a:solidFill>
              <a:latin typeface="Franklin Gothic Heavy" panose="020B09030201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(</a:t>
            </a:r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СНИЛС</a:t>
            </a:r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);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625942">
            <a:off x="1298745" y="5341076"/>
            <a:ext cx="2267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номер банковской̆ </a:t>
            </a:r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карты 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13104">
            <a:off x="5466656" y="5117863"/>
            <a:ext cx="3654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E3794"/>
                </a:solidFill>
                <a:latin typeface="Franklin Gothic Heavy" panose="020B0903020102020204" pitchFamily="34" charset="0"/>
              </a:rPr>
              <a:t>и</a:t>
            </a:r>
            <a:r>
              <a:rPr lang="ru-RU" sz="2800" dirty="0" smtClean="0">
                <a:solidFill>
                  <a:srgbClr val="EE3794"/>
                </a:solidFill>
                <a:latin typeface="Franklin Gothic Heavy" panose="020B0903020102020204" pitchFamily="34" charset="0"/>
              </a:rPr>
              <a:t>ндивидуальный номер налогоплательщика</a:t>
            </a:r>
            <a:endParaRPr lang="ru-RU" sz="2800" dirty="0">
              <a:solidFill>
                <a:srgbClr val="EE3794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4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411">
            <a:off x="1524079" y="4963521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9350">
            <a:off x="5202237" y="5218715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111">
            <a:off x="54858" y="396519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411">
            <a:off x="5426967" y="-174114"/>
            <a:ext cx="694592" cy="6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3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8091" y="335325"/>
            <a:ext cx="7210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Как защитить свои персональные данные?</a:t>
            </a:r>
            <a:endParaRPr lang="ru-RU" sz="3200" i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821" y="1597398"/>
            <a:ext cx="6439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Не отправляй свои персональные данные лицам, которых ты не знаешь!</a:t>
            </a:r>
          </a:p>
        </p:txBody>
      </p:sp>
      <p:pic>
        <p:nvPicPr>
          <p:cNvPr id="6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0" y="1429543"/>
            <a:ext cx="553232" cy="55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6652" y="2583365"/>
            <a:ext cx="634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Существенно сокращай объем личных данных, которые вы публикуете в сети Интернет!</a:t>
            </a:r>
          </a:p>
        </p:txBody>
      </p:sp>
      <p:pic>
        <p:nvPicPr>
          <p:cNvPr id="9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" y="2426673"/>
            <a:ext cx="553232" cy="55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2" y="3792365"/>
            <a:ext cx="566247" cy="56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73927" y="3918514"/>
            <a:ext cx="5749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Не оскорбляй людей в сети Интернет! Иначе все вернется бумерангом!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2525" y="4919745"/>
            <a:ext cx="493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Не опубликовывай фотографии документов!</a:t>
            </a:r>
          </a:p>
        </p:txBody>
      </p:sp>
      <p:pic>
        <p:nvPicPr>
          <p:cNvPr id="13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0" y="4869067"/>
            <a:ext cx="566247" cy="56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im0-tub-ru.yandex.net/i?id=753d1caca15ca3c141e60b1b6cb2b1f2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250" r="97500">
                        <a14:backgroundMark x1="38750" y1="39063" x2="38750" y2="39063"/>
                        <a14:backgroundMark x1="92500" y1="75313" x2="92500" y2="7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80" y="5614904"/>
            <a:ext cx="566247" cy="56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84959" y="5812112"/>
            <a:ext cx="433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Не скачивай приложения с непроверенных сайтов!</a:t>
            </a:r>
          </a:p>
        </p:txBody>
      </p:sp>
      <p:pic>
        <p:nvPicPr>
          <p:cNvPr id="4104" name="Picture 8" descr="https://st2.depositphotos.com/1432405/11688/v/950/depositphotos_116888244-stock-illustration-businessman-with-hand-up-ico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0" t="5770" r="32626" b="3898"/>
          <a:stretch/>
        </p:blipFill>
        <p:spPr bwMode="auto">
          <a:xfrm>
            <a:off x="7426236" y="2426673"/>
            <a:ext cx="1422868" cy="368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usnews1.ru/wp-content/uploads/2016/04/IP-Thief-102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22" y="1572859"/>
            <a:ext cx="2370091" cy="208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9702" y="387524"/>
            <a:ext cx="8021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Распространение персональных данных в сети Интернет – </a:t>
            </a:r>
            <a:r>
              <a:rPr lang="ru-RU" sz="28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на благо злоумышленникам!</a:t>
            </a:r>
            <a:endParaRPr lang="ru-RU" sz="28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0493" y="3615223"/>
            <a:ext cx="2937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К</a:t>
            </a:r>
            <a:r>
              <a:rPr lang="ru-RU" sz="20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ража ваших средств со счетов!</a:t>
            </a:r>
            <a:endParaRPr lang="ru-RU" sz="20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028" name="Picture 4" descr="https://pp.userapi.com/c846520/v846520396/1ea219/YHaJ_9YOUi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433" y="1572859"/>
            <a:ext cx="2501690" cy="208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zen_doc/198002/pub_5b95d5d046f39d00aa674fc6_5b95d839602fad00ad9a8f03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22" y="4323109"/>
            <a:ext cx="2505084" cy="187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04801" y="3645265"/>
            <a:ext cx="32969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srgbClr val="C00000"/>
                </a:solidFill>
                <a:latin typeface="Franklin Gothic Heavy" panose="020B0903020102020204" pitchFamily="34" charset="0"/>
              </a:rPr>
              <a:t>Кибербуллинг</a:t>
            </a:r>
            <a:r>
              <a:rPr lang="ru-RU" sz="20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(Интернет-травля)!</a:t>
            </a:r>
            <a:endParaRPr lang="ru-RU" sz="20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52938" y="6201335"/>
            <a:ext cx="2270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С</a:t>
            </a:r>
            <a:r>
              <a:rPr lang="ru-RU" sz="20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лежка </a:t>
            </a:r>
            <a:r>
              <a:rPr lang="ru-RU" sz="20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за </a:t>
            </a:r>
            <a:r>
              <a:rPr lang="ru-RU" sz="20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вами!</a:t>
            </a:r>
            <a:endParaRPr lang="ru-RU" sz="20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2050" name="Picture 2" descr="http://www.padidehtabar.com/files/fa/news/1394/6/2/5576_2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433" y="4415246"/>
            <a:ext cx="2501690" cy="178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08910" y="6201335"/>
            <a:ext cx="2888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Навязчивая реклама!</a:t>
            </a:r>
            <a:endParaRPr lang="ru-RU" sz="20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360054">
            <a:off x="783096" y="557342"/>
            <a:ext cx="8021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Что значит «дать согласие на обработку персональных данных»?</a:t>
            </a:r>
            <a:endParaRPr lang="ru-RU" sz="2800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005" y="3169913"/>
            <a:ext cx="802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591" y="2162913"/>
            <a:ext cx="50422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Обработка – любые </a:t>
            </a:r>
            <a:r>
              <a:rPr lang="ru-RU" sz="24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правомерные</a:t>
            </a: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действия</a:t>
            </a: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с</a:t>
            </a: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 </a:t>
            </a:r>
            <a:r>
              <a:rPr lang="ru-RU" sz="2400" dirty="0" smtClean="0">
                <a:solidFill>
                  <a:srgbClr val="0025D8"/>
                </a:solidFill>
                <a:latin typeface="Franklin Gothic Heavy" panose="020B0903020102020204" pitchFamily="34" charset="0"/>
              </a:rPr>
              <a:t>персональными данными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сбор;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з</a:t>
            </a: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апись;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solidFill>
                  <a:srgbClr val="7030A0"/>
                </a:solidFill>
                <a:latin typeface="Franklin Gothic Heavy" panose="020B0903020102020204" pitchFamily="34" charset="0"/>
              </a:rPr>
              <a:t>х</a:t>
            </a: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ранение;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п</a:t>
            </a: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ередача;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Уточнение и т. д.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Franklin Gothic Heavy" panose="020B0903020102020204" pitchFamily="34" charset="0"/>
              </a:rPr>
              <a:t>Осуществляет</a:t>
            </a:r>
            <a:r>
              <a:rPr lang="ru-RU" sz="24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 оператор!</a:t>
            </a:r>
          </a:p>
        </p:txBody>
      </p:sp>
      <p:pic>
        <p:nvPicPr>
          <p:cNvPr id="1026" name="Picture 2" descr="https://www.pravo-ved.ru/wp-content/uploads/2019/03/pravo-ved5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r="16690"/>
          <a:stretch/>
        </p:blipFill>
        <p:spPr bwMode="auto">
          <a:xfrm>
            <a:off x="5369487" y="1789993"/>
            <a:ext cx="3383281" cy="21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btns.com/uploadedFiles/sectionsimages/big/bezymyannyy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61" y="4055739"/>
            <a:ext cx="2541927" cy="23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752</TotalTime>
  <Words>503</Words>
  <Application>Microsoft Office PowerPoint</Application>
  <PresentationFormat>Экран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Роскомнадзор</cp:lastModifiedBy>
  <cp:revision>54</cp:revision>
  <dcterms:created xsi:type="dcterms:W3CDTF">2019-02-21T15:01:25Z</dcterms:created>
  <dcterms:modified xsi:type="dcterms:W3CDTF">2020-05-20T23:27:54Z</dcterms:modified>
</cp:coreProperties>
</file>