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88" r:id="rId12"/>
    <p:sldId id="289" r:id="rId13"/>
    <p:sldId id="264" r:id="rId14"/>
    <p:sldId id="278" r:id="rId15"/>
    <p:sldId id="279" r:id="rId16"/>
    <p:sldId id="281" r:id="rId17"/>
    <p:sldId id="268" r:id="rId18"/>
    <p:sldId id="285" r:id="rId19"/>
    <p:sldId id="270" r:id="rId20"/>
    <p:sldId id="283" r:id="rId21"/>
    <p:sldId id="284" r:id="rId22"/>
    <p:sldId id="275" r:id="rId23"/>
    <p:sldId id="286" r:id="rId24"/>
    <p:sldId id="276" r:id="rId25"/>
    <p:sldId id="277" r:id="rId26"/>
  </p:sldIdLst>
  <p:sldSz cx="9144000" cy="5143500" type="screen16x9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6788"/>
          </a:xfrm>
          <a:prstGeom prst="rect">
            <a:avLst/>
          </a:prstGeom>
        </p:spPr>
        <p:txBody>
          <a:bodyPr vert="horz" lIns="106253" tIns="53127" rIns="106253" bIns="53127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198" y="1"/>
            <a:ext cx="4275402" cy="336788"/>
          </a:xfrm>
          <a:prstGeom prst="rect">
            <a:avLst/>
          </a:prstGeom>
        </p:spPr>
        <p:txBody>
          <a:bodyPr vert="horz" lIns="106253" tIns="53127" rIns="106253" bIns="53127" rtlCol="0"/>
          <a:lstStyle>
            <a:lvl1pPr algn="r">
              <a:defRPr sz="1400"/>
            </a:lvl1pPr>
          </a:lstStyle>
          <a:p>
            <a:fld id="{20F41292-A762-4DEE-863A-D2DCECECC30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8976"/>
            <a:ext cx="4275402" cy="336788"/>
          </a:xfrm>
          <a:prstGeom prst="rect">
            <a:avLst/>
          </a:prstGeom>
        </p:spPr>
        <p:txBody>
          <a:bodyPr vert="horz" lIns="106253" tIns="53127" rIns="106253" bIns="53127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198" y="6398976"/>
            <a:ext cx="4275402" cy="336788"/>
          </a:xfrm>
          <a:prstGeom prst="rect">
            <a:avLst/>
          </a:prstGeom>
        </p:spPr>
        <p:txBody>
          <a:bodyPr vert="horz" lIns="106253" tIns="53127" rIns="106253" bIns="53127" rtlCol="0" anchor="b"/>
          <a:lstStyle>
            <a:lvl1pPr algn="r">
              <a:defRPr sz="1400"/>
            </a:lvl1pPr>
          </a:lstStyle>
          <a:p>
            <a:fld id="{92E66AC4-2D70-4987-BF2D-CA64EF1BE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0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178189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rgbClr val="0033CC"/>
                </a:solidFill>
                <a:latin typeface="Georgia"/>
                <a:cs typeface="Georgia"/>
              </a:rPr>
              <a:t>«</a:t>
            </a: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/>
              <a:t>Р</a:t>
            </a:r>
            <a:r>
              <a:rPr lang="ru-RU" sz="3200" dirty="0" smtClean="0"/>
              <a:t>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68168"/>
              </p:ext>
            </p:extLst>
          </p:nvPr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Расписание ЕГЭ 2022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6361"/>
              </p:ext>
            </p:extLst>
          </p:nvPr>
        </p:nvGraphicFramePr>
        <p:xfrm>
          <a:off x="0" y="895351"/>
          <a:ext cx="9143999" cy="422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896"/>
                <a:gridCol w="5439103"/>
              </a:tblGrid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79173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7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09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579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19521"/>
              </p:ext>
            </p:extLst>
          </p:nvPr>
        </p:nvGraphicFramePr>
        <p:xfrm>
          <a:off x="152400" y="895351"/>
          <a:ext cx="8839200" cy="425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40/36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39/27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70080"/>
              </p:ext>
            </p:extLst>
          </p:nvPr>
        </p:nvGraphicFramePr>
        <p:xfrm>
          <a:off x="381000" y="711291"/>
          <a:ext cx="8534400" cy="4319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785"/>
                <a:gridCol w="2384814"/>
                <a:gridCol w="3048000"/>
                <a:gridCol w="2590801"/>
              </a:tblGrid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ЕГЭ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ГВЭ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lang="ru-RU" sz="1400" b="1" spc="-5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6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6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lang="ru-RU" sz="14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30 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3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55 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6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86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2ч 30</a:t>
                      </a:r>
                      <a:r>
                        <a:rPr lang="ru-RU" sz="14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424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часа 10 мин – письменная</a:t>
                      </a:r>
                      <a:r>
                        <a:rPr lang="ru-RU" sz="1400" b="1" spc="-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  </a:t>
                      </a:r>
                      <a:endParaRPr lang="ru-RU" sz="1400" b="1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 smtClean="0">
                          <a:latin typeface="Times New Roman"/>
                          <a:cs typeface="Times New Roman"/>
                        </a:rPr>
                        <a:t>мин</a:t>
                      </a: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 err="1" smtClean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 marR="151130" lvl="0" indent="-18796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lang="ru-RU" sz="14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86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86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477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1" y="942182"/>
            <a:ext cx="8249833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123" y="871217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2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 err="1" smtClean="0">
                <a:latin typeface="Georgia"/>
                <a:cs typeface="Georgia"/>
              </a:rPr>
              <a:t>итоговой</a:t>
            </a:r>
            <a:r>
              <a:rPr sz="2400" spc="35" dirty="0" smtClean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 err="1">
                <a:latin typeface="Georgia"/>
                <a:cs typeface="Georgia"/>
              </a:rPr>
              <a:t>государственную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spc="45" dirty="0" err="1" smtClean="0">
                <a:latin typeface="Georgia"/>
                <a:cs typeface="Georgia"/>
              </a:rPr>
              <a:t>итоговую</a:t>
            </a:r>
            <a:r>
              <a:rPr sz="2400" spc="45" dirty="0" smtClean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8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ТЕМЫ</a:t>
            </a:r>
            <a:r>
              <a:rPr sz="2800" b="1" u="heavy" spc="-85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1352551"/>
            <a:ext cx="861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«Человек путешествующий: дорога в жизни человека»</a:t>
            </a:r>
          </a:p>
          <a:p>
            <a:r>
              <a:rPr lang="ru-RU" dirty="0" smtClean="0"/>
              <a:t> («</a:t>
            </a:r>
            <a:r>
              <a:rPr lang="ru-RU" sz="1600" dirty="0" smtClean="0"/>
              <a:t>Дорогу» можно раскрывать в прямом или символическом значении, использовать реальные путешествия или духовное становление человека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«</a:t>
            </a:r>
            <a:r>
              <a:rPr lang="ru-RU" sz="1600" b="1" dirty="0" smtClean="0"/>
              <a:t>Цивилизация и технологии — спасение, вызов или трагедия?»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(Взаимосвязь технологий и глобальных проблем. Плюсы и минусы научно-технического процесса, идет ли он на пользу человеку, какие необратимые последствия может повлечь);</a:t>
            </a:r>
          </a:p>
          <a:p>
            <a:r>
              <a:rPr lang="ru-RU" sz="1600" b="1" dirty="0" smtClean="0"/>
              <a:t>«Преступление и наказание — вечная тема»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(Ответственность за последствия преступления, мучения совести за содеянное);</a:t>
            </a:r>
          </a:p>
          <a:p>
            <a:r>
              <a:rPr lang="ru-RU" sz="1600" b="1" dirty="0" smtClean="0"/>
              <a:t>«Книга (музыка, спектакль, фильм) — про меня»</a:t>
            </a:r>
          </a:p>
          <a:p>
            <a:r>
              <a:rPr lang="ru-RU" sz="1600" dirty="0" smtClean="0"/>
              <a:t> (Произведения искусства, повлиявшие на человека);</a:t>
            </a:r>
          </a:p>
          <a:p>
            <a:r>
              <a:rPr lang="ru-RU" sz="1600" b="1" dirty="0" smtClean="0"/>
              <a:t>«Кому на Руси жить хорошо? — вопрос гражданина»</a:t>
            </a:r>
          </a:p>
          <a:p>
            <a:r>
              <a:rPr lang="ru-RU" sz="1600" dirty="0" smtClean="0"/>
              <a:t> (Направление про проблемы граждан, неравенство в слоях населения, несправедливое распределение благ, социальные восстания с целью изменения условий жизни.).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3479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lang="ru-RU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8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8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3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800" b="1" spc="-320" dirty="0" smtClean="0">
                <a:solidFill>
                  <a:srgbClr val="C00000"/>
                </a:solidFill>
                <a:latin typeface="Arial"/>
                <a:cs typeface="Arial"/>
              </a:rPr>
              <a:t>написать заявление</a:t>
            </a:r>
            <a:endParaRPr lang="ru-RU" sz="2800" b="1" spc="-265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lang="ru-RU" sz="2800" b="1" spc="-295" dirty="0">
                <a:solidFill>
                  <a:srgbClr val="C00000"/>
                </a:solidFill>
                <a:latin typeface="Arial"/>
                <a:cs typeface="Arial"/>
              </a:rPr>
              <a:t>В ОУ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на ЕГЭ / ГВЭ</a:t>
            </a:r>
            <a:endParaRPr lang="ru-RU" sz="2800" dirty="0">
              <a:latin typeface="Georgia"/>
              <a:cs typeface="Georgia"/>
            </a:endParaRPr>
          </a:p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0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2820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lang="ru-RU" sz="2800" spc="130" dirty="0">
                <a:latin typeface="Georgia"/>
                <a:cs typeface="Georgia"/>
              </a:rPr>
              <a:t>Заявление </a:t>
            </a:r>
            <a:r>
              <a:rPr lang="ru-RU" sz="2800" spc="210" dirty="0">
                <a:latin typeface="Georgia"/>
                <a:cs typeface="Georgia"/>
              </a:rPr>
              <a:t>на </a:t>
            </a:r>
            <a:r>
              <a:rPr lang="ru-RU" sz="2800" spc="170" dirty="0" smtClean="0">
                <a:latin typeface="Georgia"/>
                <a:cs typeface="Georgia"/>
              </a:rPr>
              <a:t>ЕГЭ</a:t>
            </a: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 smtClean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lang="ru-RU" sz="2800" spc="170" dirty="0">
              <a:solidFill>
                <a:srgbClr val="C00000"/>
              </a:solidFill>
              <a:latin typeface="Georgia"/>
              <a:cs typeface="Times New Roman"/>
            </a:endParaRPr>
          </a:p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2891" y="226263"/>
            <a:ext cx="61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40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spc="-3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1956197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lang="ru-RU" sz="32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32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spc="-1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участнике;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FontTx/>
              <a:buChar char="-"/>
            </a:pPr>
            <a:r>
              <a:rPr lang="ru-RU" sz="3200" b="1" i="1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3200" b="1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marL="469900" indent="-457200">
              <a:lnSpc>
                <a:spcPct val="100000"/>
              </a:lnSpc>
              <a:buFontTx/>
              <a:buChar char="-"/>
            </a:pPr>
            <a:r>
              <a:rPr lang="ru-RU" sz="3200" b="1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форме проведения ГИА;</a:t>
            </a:r>
          </a:p>
          <a:p>
            <a:pPr marL="469900" indent="-457200">
              <a:lnSpc>
                <a:spcPct val="100000"/>
              </a:lnSpc>
              <a:buFontTx/>
              <a:buChar char="-"/>
            </a:pPr>
            <a:r>
              <a:rPr lang="ru-RU" sz="3200" b="1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предметов для сдачи (количество </a:t>
            </a:r>
            <a:r>
              <a:rPr lang="ru-RU" sz="3200" b="1" i="1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неограничено</a:t>
            </a:r>
            <a:r>
              <a:rPr lang="ru-RU" sz="3200" b="1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2700">
              <a:lnSpc>
                <a:spcPct val="100000"/>
              </a:lnSpc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4c48e722-e5ee-4bb4-abb8-2d4075f5b3da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755</Words>
  <Application>Microsoft Office PowerPoint</Application>
  <PresentationFormat>Экран (16:9)</PresentationFormat>
  <Paragraphs>224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 </vt:lpstr>
      <vt:lpstr> </vt:lpstr>
      <vt:lpstr>РАСПИСАНИЕ ЕГЭ</vt:lpstr>
      <vt:lpstr>Расписания ЕГЭ 2022 основной период</vt:lpstr>
      <vt:lpstr>Расписание ЕГЭ 2022 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В ПОМОЩЬ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Белохвостова</cp:lastModifiedBy>
  <cp:revision>59</cp:revision>
  <cp:lastPrinted>2022-01-23T23:00:46Z</cp:lastPrinted>
  <dcterms:created xsi:type="dcterms:W3CDTF">2019-10-15T10:38:01Z</dcterms:created>
  <dcterms:modified xsi:type="dcterms:W3CDTF">2022-01-24T00:20:02Z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